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3" r:id="rId2"/>
    <p:sldId id="265" r:id="rId3"/>
    <p:sldId id="259" r:id="rId4"/>
    <p:sldId id="264" r:id="rId5"/>
    <p:sldId id="261" r:id="rId6"/>
    <p:sldId id="268" r:id="rId7"/>
    <p:sldId id="271" r:id="rId8"/>
    <p:sldId id="270" r:id="rId9"/>
    <p:sldId id="260" r:id="rId10"/>
    <p:sldId id="272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56"/>
    <a:srgbClr val="6C63FF"/>
    <a:srgbClr val="FA1E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11" autoAdjust="0"/>
    <p:restoredTop sz="94660"/>
  </p:normalViewPr>
  <p:slideViewPr>
    <p:cSldViewPr snapToGrid="0">
      <p:cViewPr varScale="1">
        <p:scale>
          <a:sx n="78" d="100"/>
          <a:sy n="78" d="100"/>
        </p:scale>
        <p:origin x="100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svg>
</file>

<file path=ppt/media/image45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A148-194E-428F-A5BB-13911547A14D}" type="datetimeFigureOut">
              <a:rPr lang="de-DE" smtClean="0"/>
              <a:t>25.09.2021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C7A881-0597-4266-928C-4E0BFBA1706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3600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First we really struggled in our project: We had great ideas about the goal and different features we could add.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But then nobody knew how to start this huge project and everybody was totally </a:t>
            </a:r>
            <a:r>
              <a:rPr lang="de-DE" dirty="0" err="1"/>
              <a:t>overstrained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progress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project</a:t>
            </a:r>
            <a:r>
              <a:rPr lang="de-DE" dirty="0"/>
              <a:t> was </a:t>
            </a:r>
            <a:r>
              <a:rPr lang="de-DE" dirty="0" err="1"/>
              <a:t>really</a:t>
            </a:r>
            <a:r>
              <a:rPr lang="de-DE" dirty="0"/>
              <a:t> </a:t>
            </a:r>
            <a:r>
              <a:rPr lang="de-DE" dirty="0" err="1"/>
              <a:t>slow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beginning</a:t>
            </a:r>
            <a:r>
              <a:rPr lang="de-DE" dirty="0"/>
              <a:t>.</a:t>
            </a:r>
          </a:p>
          <a:p>
            <a:endParaRPr lang="en-US" dirty="0"/>
          </a:p>
          <a:p>
            <a:r>
              <a:rPr lang="en-US" dirty="0"/>
              <a:t>Our Mentor Amine really helped us in that point. </a:t>
            </a:r>
          </a:p>
          <a:p>
            <a:r>
              <a:rPr lang="en-US" dirty="0"/>
              <a:t>We met for weekly standup meetings, where every member told what he/she did last week and what he/she is going to do next till week.</a:t>
            </a:r>
          </a:p>
          <a:p>
            <a:endParaRPr lang="en-US" dirty="0"/>
          </a:p>
          <a:p>
            <a:r>
              <a:rPr lang="en-US" dirty="0"/>
              <a:t>He told us to break our goal down in small tasks, that we could manage is easier. </a:t>
            </a:r>
          </a:p>
          <a:p>
            <a:r>
              <a:rPr lang="en-US" dirty="0"/>
              <a:t>He also gave us </a:t>
            </a:r>
            <a:r>
              <a:rPr lang="en-US" dirty="0" err="1"/>
              <a:t>asstistance</a:t>
            </a:r>
            <a:r>
              <a:rPr lang="en-US" dirty="0"/>
              <a:t> and tasks for the upcoming next week, that we </a:t>
            </a:r>
            <a:r>
              <a:rPr lang="de-DE" dirty="0" err="1"/>
              <a:t>distributed</a:t>
            </a:r>
            <a:r>
              <a:rPr lang="de-DE" dirty="0"/>
              <a:t> </a:t>
            </a:r>
            <a:r>
              <a:rPr lang="de-DE" dirty="0" err="1"/>
              <a:t>among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members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We also </a:t>
            </a:r>
            <a:r>
              <a:rPr lang="en-US" dirty="0" err="1"/>
              <a:t>agrreed</a:t>
            </a:r>
            <a:r>
              <a:rPr lang="en-US" dirty="0"/>
              <a:t> on creating experts for each task.</a:t>
            </a:r>
          </a:p>
          <a:p>
            <a:r>
              <a:rPr lang="en-US" dirty="0"/>
              <a:t>So we ended up that </a:t>
            </a:r>
            <a:r>
              <a:rPr lang="en-US" dirty="0" err="1"/>
              <a:t>Sönke</a:t>
            </a:r>
            <a:r>
              <a:rPr lang="en-US" dirty="0"/>
              <a:t> did the </a:t>
            </a:r>
            <a:r>
              <a:rPr lang="en-US" dirty="0" err="1"/>
              <a:t>DataCollection</a:t>
            </a:r>
            <a:r>
              <a:rPr lang="en-US" dirty="0"/>
              <a:t> and </a:t>
            </a:r>
            <a:r>
              <a:rPr lang="en-US" dirty="0" err="1"/>
              <a:t>Preperation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 err="1"/>
              <a:t>Sönke</a:t>
            </a:r>
            <a:r>
              <a:rPr lang="en-US" dirty="0"/>
              <a:t>, Laura and Simon did the Machine-Learning Modell and die Prediction</a:t>
            </a:r>
          </a:p>
          <a:p>
            <a:r>
              <a:rPr lang="en-US" dirty="0"/>
              <a:t>Lena and Gabriel did the Map.</a:t>
            </a:r>
          </a:p>
          <a:p>
            <a:endParaRPr lang="en-US" dirty="0"/>
          </a:p>
          <a:p>
            <a:r>
              <a:rPr lang="en-US" dirty="0"/>
              <a:t>Was an effective because at the point where the Data </a:t>
            </a:r>
            <a:r>
              <a:rPr lang="en-US" dirty="0" err="1"/>
              <a:t>Peperation</a:t>
            </a:r>
            <a:r>
              <a:rPr lang="en-US" dirty="0"/>
              <a:t> was finished, Simon, </a:t>
            </a:r>
            <a:r>
              <a:rPr lang="en-US" dirty="0" err="1"/>
              <a:t>Sönke</a:t>
            </a:r>
            <a:r>
              <a:rPr lang="en-US" dirty="0"/>
              <a:t> and Laura were ready to start the ML </a:t>
            </a:r>
            <a:r>
              <a:rPr lang="en-US" dirty="0" err="1"/>
              <a:t>immidietly</a:t>
            </a:r>
            <a:r>
              <a:rPr lang="en-US" dirty="0"/>
              <a:t>.</a:t>
            </a:r>
          </a:p>
          <a:p>
            <a:r>
              <a:rPr lang="en-US" dirty="0"/>
              <a:t>And even before the final prediction was done, Lena and I had the map finished and we only needed to change the data source to plot each station on the map.</a:t>
            </a:r>
            <a:br>
              <a:rPr lang="en-US" dirty="0"/>
            </a:br>
            <a:r>
              <a:rPr lang="en-US" dirty="0"/>
              <a:t>That really saved us much time in the end.</a:t>
            </a:r>
          </a:p>
          <a:p>
            <a:endParaRPr lang="en-US" dirty="0"/>
          </a:p>
          <a:p>
            <a:r>
              <a:rPr lang="en-US" dirty="0"/>
              <a:t>All in all we had a efficient und structured project ongoing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C7A881-0597-4266-928C-4E0BFBA17064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2854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Trained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models</a:t>
            </a:r>
            <a:endParaRPr lang="de-DE" dirty="0"/>
          </a:p>
          <a:p>
            <a:r>
              <a:rPr lang="de-DE" dirty="0" err="1"/>
              <a:t>Comparison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accuracy</a:t>
            </a:r>
            <a:endParaRPr lang="de-DE" dirty="0"/>
          </a:p>
          <a:p>
            <a:r>
              <a:rPr lang="de-DE" dirty="0" err="1"/>
              <a:t>Accuracy</a:t>
            </a:r>
            <a:r>
              <a:rPr lang="de-DE" dirty="0"/>
              <a:t> =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often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prediction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correct</a:t>
            </a:r>
            <a:endParaRPr lang="de-DE" dirty="0"/>
          </a:p>
          <a:p>
            <a:endParaRPr lang="en-US" dirty="0"/>
          </a:p>
          <a:p>
            <a:r>
              <a:rPr lang="en-US" dirty="0"/>
              <a:t>Calculated some average numbers, fed them to the model to predict wind power locations</a:t>
            </a:r>
          </a:p>
          <a:p>
            <a:r>
              <a:rPr lang="en-US" dirty="0"/>
              <a:t>Some models were as good as a coin flip, pretty much totally random</a:t>
            </a:r>
          </a:p>
          <a:p>
            <a:endParaRPr lang="en-US" dirty="0"/>
          </a:p>
          <a:p>
            <a:r>
              <a:rPr lang="en-US" dirty="0"/>
              <a:t>Tried to improve the models with the info from the exercises, trained 60 models, got accuracy up to 75% on average, but still wanted to improve</a:t>
            </a:r>
          </a:p>
          <a:p>
            <a:endParaRPr lang="en-US" dirty="0"/>
          </a:p>
          <a:p>
            <a:r>
              <a:rPr lang="en-US" dirty="0"/>
              <a:t>wind is a result of changing conditions, </a:t>
            </a:r>
            <a:r>
              <a:rPr lang="en-US" dirty="0" err="1"/>
              <a:t>eg</a:t>
            </a:r>
            <a:r>
              <a:rPr lang="en-US" dirty="0"/>
              <a:t> mainly changing temp</a:t>
            </a:r>
          </a:p>
          <a:p>
            <a:r>
              <a:rPr lang="en-US" dirty="0"/>
              <a:t>So we needed a number that reflects the range of changes for temp and other input data</a:t>
            </a:r>
          </a:p>
          <a:p>
            <a:r>
              <a:rPr lang="en-US" dirty="0"/>
              <a:t>Widely used standard deviation does that. Higher values typically means more and greater changes in conditions</a:t>
            </a:r>
          </a:p>
          <a:p>
            <a:r>
              <a:rPr lang="en-US" dirty="0"/>
              <a:t>Fed std data to model, instantly got accuracy of close to 80%</a:t>
            </a:r>
          </a:p>
          <a:p>
            <a:r>
              <a:rPr lang="en-US" dirty="0"/>
              <a:t>Easily better than optimized models based on averages</a:t>
            </a:r>
          </a:p>
          <a:p>
            <a:r>
              <a:rPr lang="en-US" dirty="0"/>
              <a:t>model training just got 50 times faster</a:t>
            </a:r>
          </a:p>
          <a:p>
            <a:endParaRPr lang="en-US" dirty="0"/>
          </a:p>
          <a:p>
            <a:r>
              <a:rPr lang="en-US" dirty="0"/>
              <a:t>Showed us:</a:t>
            </a:r>
          </a:p>
          <a:p>
            <a:r>
              <a:rPr lang="en-US" dirty="0"/>
              <a:t>Even a little bit of research and knowledge about specific problem can match or even beat sophisticated machine learning</a:t>
            </a:r>
          </a:p>
          <a:p>
            <a:r>
              <a:rPr lang="en-US" dirty="0"/>
              <a:t>Machine learning is perfect to find patterns, but the data has to include the real world patterns, otherwise can’t reach full potential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C7A881-0597-4266-928C-4E0BFBA17064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28542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504F86-3529-44E6-91EA-D7B69AEBA3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86FCA4D-EDF7-477F-9322-34CCA1C472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F77F6F-2408-4E76-BC1C-FE1DEF442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25.09.2021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B4C845B-0A43-4426-AE71-21CA92037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A719467-1746-4F08-9200-8E0F2C8A0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2558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A971F5-E6CE-4A34-B806-F3BA2D759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C95F527-A861-4068-B4DA-8287719965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EC301DB-CC05-43A9-88A1-0517A8A24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25.09.2021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2946703-555A-4447-B656-06BEFC788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A9B4CB-B9DC-4904-8BE8-F4403DF0E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8464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D67D85A-CB30-4077-9FDC-FB81346CC8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CCBC4A9-9C55-4AFD-9501-11EA31ABF2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3FDDF33-C8C1-4AD7-A2CD-EC2C1A8DD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25.09.2021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069FB6D-4756-4210-A172-C5CDE164F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BD609FC-220E-4FAC-BADB-C469461EF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6325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C2859D-0003-455B-9613-4E8EE2923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A060D0-7658-42E5-87E4-208C79C6B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94E508-8BC3-472B-8484-265A285EA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25.09.2021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8A157E-62E0-4103-B073-057CF8E64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D1BECD-6A63-4683-8F84-1A941BA32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8589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CFAC4C-7D3F-4558-AA42-45C802EC5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3B90A2C-3618-40A1-847E-4D41346195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B4F18DD-E981-4D14-8CF8-C9CF589DD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25.09.2021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5B7AB9-E343-45B8-95E2-E84B47E2D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2A1943-6C1F-4732-9B38-B2813D1FB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0649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DC3334-DD49-4E20-961F-6399DB46A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78FD63-EB90-49D4-8D45-F05F6132F2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53133AC-8B80-4B4C-9F62-4FAFBB4013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F7DDAA4-8905-4E1E-A809-B0494D7CF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25.09.2021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002FECE-D4D6-40B9-AF37-7E020A18A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A242EE8-0417-4444-B196-B29171E41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4015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220467-54D9-4542-A0AB-55C255706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C812602-72CA-4B3D-86D5-912409B67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84E9D36-2E79-4780-A711-BB34CC838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F59F32E-E0FB-4938-8691-8F32BE041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023C703-0247-4D12-AAA2-3AE62412D1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A21AD2D-060A-46E6-AD9A-B4FE2C968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25.09.2021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9B4AB6D-9A6C-47DE-AA78-1FF7FD450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B39515A-E760-4F3B-9A10-84988C282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7543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A79A47-9811-48AD-A0AB-EA97E9AA0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4D5FD08-3EA2-4D64-896B-7880334D1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25.09.2021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3341285-666B-44D0-AD52-ACA46D2E9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AF6A977-4FAF-4355-AF58-EB04E830D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6630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509A048-6FEA-433A-A0D6-E8A449032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25.09.2021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F9F70D3-CB2B-4309-973B-5E65FC321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D1F0AE2-03D3-460F-8C08-D7AB3B225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3143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D504BF-80F1-42BA-9102-7ACE6DA54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8D046C-AD9B-4CE1-A05C-7E69FD3B3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FB33024-CEE3-40D0-B26F-B9CC704420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8C965A1-6EA5-443A-B223-850E643EA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25.09.2021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C172A2B-D538-48B6-B235-F15C8DDEF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E25849D-42D9-4F1B-AB73-2757D9366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8416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93072B-96DD-465F-BE4D-EED5B8D40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D10447C-945D-4F7E-9ACF-7AD5EC84C9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DA8CD38-37A8-4D84-9D56-24477BE668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75B9231-7B9A-408A-A3FE-D88DBBB36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2566-54C3-46EE-ACD9-34046246C5C5}" type="datetimeFigureOut">
              <a:rPr lang="de-DE" smtClean="0"/>
              <a:t>25.09.2021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A2FA89C-A28A-4B57-A72E-45A1F3A0C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1291F3-1C36-48B9-993E-CDF630070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5457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0D7B493-7ED0-4B6E-9960-10E5E1470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381992B-68EC-41F0-90D4-887C3FA00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E122493-84C1-4487-B0E0-895EE7FA8A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D82566-54C3-46EE-ACD9-34046246C5C5}" type="datetimeFigureOut">
              <a:rPr lang="de-DE" smtClean="0"/>
              <a:t>25.09.2021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84D5CB-4670-42F1-A91F-0709D0DBFF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AF3475E-7766-4F27-9A00-0C57BB0C9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B7E75-EB40-41B6-AF69-265A5D51A9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4476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0.png"/><Relationship Id="rId5" Type="http://schemas.openxmlformats.org/officeDocument/2006/relationships/image" Target="../media/image5.png"/><Relationship Id="rId10" Type="http://schemas.openxmlformats.org/officeDocument/2006/relationships/image" Target="../media/image9.png"/><Relationship Id="rId4" Type="http://schemas.openxmlformats.org/officeDocument/2006/relationships/image" Target="../media/image4.png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19.png"/><Relationship Id="rId18" Type="http://schemas.openxmlformats.org/officeDocument/2006/relationships/image" Target="../media/image24.svg"/><Relationship Id="rId3" Type="http://schemas.openxmlformats.org/officeDocument/2006/relationships/image" Target="../media/image2.png"/><Relationship Id="rId21" Type="http://schemas.openxmlformats.org/officeDocument/2006/relationships/image" Target="../media/image27.png"/><Relationship Id="rId7" Type="http://schemas.openxmlformats.org/officeDocument/2006/relationships/image" Target="../media/image13.png"/><Relationship Id="rId12" Type="http://schemas.openxmlformats.org/officeDocument/2006/relationships/image" Target="../media/image18.svg"/><Relationship Id="rId17" Type="http://schemas.openxmlformats.org/officeDocument/2006/relationships/image" Target="../media/image23.png"/><Relationship Id="rId2" Type="http://schemas.openxmlformats.org/officeDocument/2006/relationships/image" Target="../media/image1.png"/><Relationship Id="rId16" Type="http://schemas.openxmlformats.org/officeDocument/2006/relationships/image" Target="../media/image22.svg"/><Relationship Id="rId20" Type="http://schemas.openxmlformats.org/officeDocument/2006/relationships/image" Target="../media/image26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5" Type="http://schemas.openxmlformats.org/officeDocument/2006/relationships/image" Target="../media/image21.png"/><Relationship Id="rId10" Type="http://schemas.openxmlformats.org/officeDocument/2006/relationships/image" Target="../media/image16.svg"/><Relationship Id="rId19" Type="http://schemas.openxmlformats.org/officeDocument/2006/relationships/image" Target="../media/image25.png"/><Relationship Id="rId4" Type="http://schemas.openxmlformats.org/officeDocument/2006/relationships/image" Target="../media/image4.png"/><Relationship Id="rId9" Type="http://schemas.openxmlformats.org/officeDocument/2006/relationships/image" Target="../media/image15.png"/><Relationship Id="rId14" Type="http://schemas.openxmlformats.org/officeDocument/2006/relationships/image" Target="../media/image20.svg"/><Relationship Id="rId22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13" Type="http://schemas.openxmlformats.org/officeDocument/2006/relationships/image" Target="../media/image36.png"/><Relationship Id="rId3" Type="http://schemas.openxmlformats.org/officeDocument/2006/relationships/image" Target="../media/image2.png"/><Relationship Id="rId7" Type="http://schemas.openxmlformats.org/officeDocument/2006/relationships/image" Target="../media/image30.png"/><Relationship Id="rId12" Type="http://schemas.openxmlformats.org/officeDocument/2006/relationships/image" Target="../media/image35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sv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0" Type="http://schemas.openxmlformats.org/officeDocument/2006/relationships/image" Target="../media/image33.svg"/><Relationship Id="rId4" Type="http://schemas.openxmlformats.org/officeDocument/2006/relationships/image" Target="../media/image4.png"/><Relationship Id="rId9" Type="http://schemas.openxmlformats.org/officeDocument/2006/relationships/image" Target="../media/image32.png"/><Relationship Id="rId14" Type="http://schemas.openxmlformats.org/officeDocument/2006/relationships/image" Target="../media/image3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svg"/><Relationship Id="rId3" Type="http://schemas.openxmlformats.org/officeDocument/2006/relationships/image" Target="../media/image42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echLabs - We Build. Digital. Shapers.">
            <a:extLst>
              <a:ext uri="{FF2B5EF4-FFF2-40B4-BE49-F238E27FC236}">
                <a16:creationId xmlns:a16="http://schemas.microsoft.com/office/drawing/2014/main" id="{5736CFB8-F9DF-4095-8B9B-2FBFFE133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618" y="6059278"/>
            <a:ext cx="2296764" cy="56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6067B09-BE12-49DF-AE80-917CB3FE9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434" y="6118416"/>
            <a:ext cx="460183" cy="460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04E980B0-0218-4EAF-9E60-1154F4601DA5}"/>
              </a:ext>
            </a:extLst>
          </p:cNvPr>
          <p:cNvGrpSpPr/>
          <p:nvPr/>
        </p:nvGrpSpPr>
        <p:grpSpPr>
          <a:xfrm>
            <a:off x="2006897" y="4684879"/>
            <a:ext cx="8661103" cy="754102"/>
            <a:chOff x="2006897" y="5166148"/>
            <a:chExt cx="8661103" cy="754102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63FD2064-0724-46B1-8DDE-21D257975E89}"/>
                </a:ext>
              </a:extLst>
            </p:cNvPr>
            <p:cNvSpPr txBox="1"/>
            <p:nvPr/>
          </p:nvSpPr>
          <p:spPr>
            <a:xfrm>
              <a:off x="2006897" y="5166148"/>
              <a:ext cx="86611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rgbClr val="FF0056"/>
                  </a:solidFill>
                </a:rPr>
                <a:t>Lena Kögel, Sönke Maibach, Gabriel Sacher, Simon Schad, Laura Marie Schiffers 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08ED02F8-02D9-4D24-9C9E-DAFD3869565E}"/>
                </a:ext>
              </a:extLst>
            </p:cNvPr>
            <p:cNvSpPr txBox="1"/>
            <p:nvPr/>
          </p:nvSpPr>
          <p:spPr>
            <a:xfrm>
              <a:off x="2006897" y="5550918"/>
              <a:ext cx="76682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25.09.2021 | Mentor: Amine </a:t>
              </a:r>
              <a:r>
                <a:rPr lang="de-DE" b="1" dirty="0" err="1"/>
                <a:t>Jebari</a:t>
              </a:r>
              <a:r>
                <a:rPr lang="de-DE" b="1" dirty="0"/>
                <a:t> | </a:t>
              </a:r>
              <a:r>
                <a:rPr lang="de-DE" b="1" dirty="0" err="1"/>
                <a:t>TechLabs</a:t>
              </a:r>
              <a:r>
                <a:rPr lang="de-DE" b="1" dirty="0"/>
                <a:t> Düsseldorf</a:t>
              </a: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B04239D-1D7E-46E6-86C3-15A0F57FF24F}"/>
              </a:ext>
            </a:extLst>
          </p:cNvPr>
          <p:cNvGrpSpPr/>
          <p:nvPr/>
        </p:nvGrpSpPr>
        <p:grpSpPr>
          <a:xfrm>
            <a:off x="594982" y="3158371"/>
            <a:ext cx="11311267" cy="1322416"/>
            <a:chOff x="594982" y="3389378"/>
            <a:chExt cx="11311267" cy="1322416"/>
          </a:xfrm>
        </p:grpSpPr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848FC9E6-915C-4DC2-A60C-226A789C8FCE}"/>
                </a:ext>
              </a:extLst>
            </p:cNvPr>
            <p:cNvSpPr txBox="1"/>
            <p:nvPr/>
          </p:nvSpPr>
          <p:spPr>
            <a:xfrm>
              <a:off x="594982" y="3389378"/>
              <a:ext cx="76682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600" b="1" dirty="0">
                  <a:solidFill>
                    <a:srgbClr val="FF0056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Data Science </a:t>
              </a:r>
              <a:r>
                <a:rPr lang="de-DE" sz="2000" b="1" dirty="0">
                  <a:solidFill>
                    <a:srgbClr val="FF0056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</a:t>
              </a:r>
              <a:r>
                <a:rPr lang="de-DE" sz="2000" b="1" dirty="0">
                  <a:solidFill>
                    <a:srgbClr val="FF0056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Group </a:t>
              </a:r>
              <a:r>
                <a:rPr lang="de-DE" sz="2000" b="1" dirty="0">
                  <a:solidFill>
                    <a:srgbClr val="FF0056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2)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2A33FA11-6550-4035-8B38-CCAE32770EFC}"/>
                </a:ext>
              </a:extLst>
            </p:cNvPr>
            <p:cNvSpPr txBox="1"/>
            <p:nvPr/>
          </p:nvSpPr>
          <p:spPr>
            <a:xfrm>
              <a:off x="594982" y="3942353"/>
              <a:ext cx="1131126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Finding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Ideal Locations </a:t>
              </a:r>
              <a:r>
                <a:rPr lang="de-DE" sz="4400" dirty="0" err="1">
                  <a:latin typeface="Aharoni" panose="02010803020104030203" pitchFamily="2" charset="-79"/>
                  <a:cs typeface="Aharoni" panose="02010803020104030203" pitchFamily="2" charset="-79"/>
                </a:rPr>
                <a:t>for</a:t>
              </a:r>
              <a:r>
                <a:rPr lang="de-DE" sz="4400" dirty="0">
                  <a:latin typeface="Aharoni" panose="02010803020104030203" pitchFamily="2" charset="-79"/>
                  <a:cs typeface="Aharoni" panose="02010803020104030203" pitchFamily="2" charset="-79"/>
                </a:rPr>
                <a:t> Green Energy</a:t>
              </a:r>
            </a:p>
          </p:txBody>
        </p:sp>
      </p:grpSp>
      <p:pic>
        <p:nvPicPr>
          <p:cNvPr id="11" name="Grafik 10">
            <a:extLst>
              <a:ext uri="{FF2B5EF4-FFF2-40B4-BE49-F238E27FC236}">
                <a16:creationId xmlns:a16="http://schemas.microsoft.com/office/drawing/2014/main" id="{FEF45986-7252-40BA-8838-D027B3526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9912" y="170890"/>
            <a:ext cx="4898720" cy="348283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1D4DFAD4-2683-40EA-8293-3C4C3BD94B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618" y="6066070"/>
            <a:ext cx="1766876" cy="564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308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56;p13">
            <a:extLst>
              <a:ext uri="{FF2B5EF4-FFF2-40B4-BE49-F238E27FC236}">
                <a16:creationId xmlns:a16="http://schemas.microsoft.com/office/drawing/2014/main" id="{4C51E480-09DF-4EA7-9025-1DEEFA6055F2}"/>
              </a:ext>
            </a:extLst>
          </p:cNvPr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-9589"/>
            <a:ext cx="12310712" cy="71515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6067B09-BE12-49DF-AE80-917CB3FE9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434" y="6118416"/>
            <a:ext cx="460183" cy="460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2A33FA11-6550-4035-8B38-CCAE32770EFC}"/>
              </a:ext>
            </a:extLst>
          </p:cNvPr>
          <p:cNvSpPr txBox="1"/>
          <p:nvPr/>
        </p:nvSpPr>
        <p:spPr>
          <a:xfrm>
            <a:off x="1342233" y="1775444"/>
            <a:ext cx="113112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600" dirty="0" err="1">
                <a:latin typeface="Aharoni" panose="02010803020104030203" pitchFamily="2" charset="-79"/>
                <a:cs typeface="Aharoni" panose="02010803020104030203" pitchFamily="2" charset="-79"/>
              </a:rPr>
              <a:t>Thank</a:t>
            </a:r>
            <a:r>
              <a:rPr lang="de-DE" sz="660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de-DE" sz="6600" dirty="0" err="1">
                <a:latin typeface="Aharoni" panose="02010803020104030203" pitchFamily="2" charset="-79"/>
                <a:cs typeface="Aharoni" panose="02010803020104030203" pitchFamily="2" charset="-79"/>
              </a:rPr>
              <a:t>you</a:t>
            </a:r>
            <a:r>
              <a:rPr lang="de-DE" sz="6600" dirty="0">
                <a:latin typeface="Aharoni" panose="02010803020104030203" pitchFamily="2" charset="-79"/>
                <a:cs typeface="Aharoni" panose="02010803020104030203" pitchFamily="2" charset="-79"/>
              </a:rPr>
              <a:t>!</a:t>
            </a:r>
          </a:p>
        </p:txBody>
      </p:sp>
      <p:pic>
        <p:nvPicPr>
          <p:cNvPr id="1026" name="Picture 2" descr="TechLabs - We Build. Digital. Shapers.">
            <a:extLst>
              <a:ext uri="{FF2B5EF4-FFF2-40B4-BE49-F238E27FC236}">
                <a16:creationId xmlns:a16="http://schemas.microsoft.com/office/drawing/2014/main" id="{5736CFB8-F9DF-4095-8B9B-2FBFFE133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618" y="6059278"/>
            <a:ext cx="2296764" cy="56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7911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The Team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Groovy Green Geeks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2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D3BB5042-D350-4034-821A-8DC374CC3124}"/>
              </a:ext>
            </a:extLst>
          </p:cNvPr>
          <p:cNvGrpSpPr/>
          <p:nvPr/>
        </p:nvGrpSpPr>
        <p:grpSpPr>
          <a:xfrm>
            <a:off x="7188168" y="2359571"/>
            <a:ext cx="2438400" cy="2851890"/>
            <a:chOff x="356604" y="1876424"/>
            <a:chExt cx="2438400" cy="2851890"/>
          </a:xfrm>
        </p:grpSpPr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75B1D1EF-1ECD-4155-A6D4-8A225D264B01}"/>
                </a:ext>
              </a:extLst>
            </p:cNvPr>
            <p:cNvGrpSpPr/>
            <p:nvPr/>
          </p:nvGrpSpPr>
          <p:grpSpPr>
            <a:xfrm>
              <a:off x="828675" y="1876424"/>
              <a:ext cx="1494260" cy="1827245"/>
              <a:chOff x="758953" y="1768151"/>
              <a:chExt cx="1583032" cy="1964094"/>
            </a:xfrm>
          </p:grpSpPr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2C80E955-166B-414F-A275-55FAABB0392D}"/>
                  </a:ext>
                </a:extLst>
              </p:cNvPr>
              <p:cNvSpPr/>
              <p:nvPr/>
            </p:nvSpPr>
            <p:spPr>
              <a:xfrm>
                <a:off x="758953" y="1768151"/>
                <a:ext cx="1583032" cy="196409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pic>
            <p:nvPicPr>
              <p:cNvPr id="4" name="Grafik 3">
                <a:extLst>
                  <a:ext uri="{FF2B5EF4-FFF2-40B4-BE49-F238E27FC236}">
                    <a16:creationId xmlns:a16="http://schemas.microsoft.com/office/drawing/2014/main" id="{B8AEA9E3-EC9F-42A2-8781-C5E7C344AD2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26690" t="11310" r="24874" b="26011"/>
              <a:stretch/>
            </p:blipFill>
            <p:spPr>
              <a:xfrm>
                <a:off x="867304" y="1866122"/>
                <a:ext cx="1366329" cy="1768151"/>
              </a:xfrm>
              <a:prstGeom prst="rect">
                <a:avLst/>
              </a:prstGeom>
            </p:spPr>
          </p:pic>
        </p:grp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B895D3FB-CC8C-4E14-B1DE-010B54892D7D}"/>
                </a:ext>
              </a:extLst>
            </p:cNvPr>
            <p:cNvSpPr txBox="1"/>
            <p:nvPr/>
          </p:nvSpPr>
          <p:spPr>
            <a:xfrm>
              <a:off x="356604" y="3774207"/>
              <a:ext cx="2438400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2400" dirty="0">
                  <a:latin typeface="Aharoni" panose="02010803020104030203" pitchFamily="2" charset="-79"/>
                  <a:cs typeface="Aharoni" panose="02010803020104030203" pitchFamily="2" charset="-79"/>
                </a:rPr>
                <a:t>Lena</a:t>
              </a:r>
            </a:p>
            <a:p>
              <a:pPr algn="ctr"/>
              <a:r>
                <a:rPr lang="de-DE" sz="1600" dirty="0">
                  <a:cs typeface="Aharoni" panose="02010803020104030203" pitchFamily="2" charset="-79"/>
                </a:rPr>
                <a:t>Master Chemical Engineering</a:t>
              </a:r>
              <a:endParaRPr lang="de-DE" sz="1600" dirty="0"/>
            </a:p>
          </p:txBody>
        </p:sp>
      </p:grp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B38B1C7C-6202-4888-9114-F9B20D147BB1}"/>
              </a:ext>
            </a:extLst>
          </p:cNvPr>
          <p:cNvGrpSpPr/>
          <p:nvPr/>
        </p:nvGrpSpPr>
        <p:grpSpPr>
          <a:xfrm>
            <a:off x="130175" y="2365688"/>
            <a:ext cx="2264041" cy="2858007"/>
            <a:chOff x="2644057" y="1876423"/>
            <a:chExt cx="2264041" cy="2858007"/>
          </a:xfrm>
        </p:grpSpPr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7154E559-8E0C-4795-9DD6-6C596485FCCA}"/>
                </a:ext>
              </a:extLst>
            </p:cNvPr>
            <p:cNvSpPr/>
            <p:nvPr/>
          </p:nvSpPr>
          <p:spPr>
            <a:xfrm>
              <a:off x="3028950" y="1876423"/>
              <a:ext cx="1494260" cy="18272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31BC5132-312F-44A9-B578-E5E9D23916B8}"/>
                </a:ext>
              </a:extLst>
            </p:cNvPr>
            <p:cNvSpPr txBox="1"/>
            <p:nvPr/>
          </p:nvSpPr>
          <p:spPr>
            <a:xfrm>
              <a:off x="2644057" y="3780323"/>
              <a:ext cx="2264041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2400" dirty="0">
                  <a:latin typeface="Aharoni" panose="02010803020104030203" pitchFamily="2" charset="-79"/>
                  <a:cs typeface="Aharoni" panose="02010803020104030203" pitchFamily="2" charset="-79"/>
                </a:rPr>
                <a:t>Sönke</a:t>
              </a:r>
            </a:p>
            <a:p>
              <a:pPr algn="ctr"/>
              <a:r>
                <a:rPr lang="de-DE" sz="1600" dirty="0">
                  <a:cs typeface="Aharoni" panose="02010803020104030203" pitchFamily="2" charset="-79"/>
                </a:rPr>
                <a:t>Math &amp; </a:t>
              </a:r>
              <a:r>
                <a:rPr lang="de-DE" sz="1600" dirty="0" err="1">
                  <a:cs typeface="Aharoni" panose="02010803020104030203" pitchFamily="2" charset="-79"/>
                </a:rPr>
                <a:t>Statistics</a:t>
              </a:r>
              <a:r>
                <a:rPr lang="de-DE" sz="1600" dirty="0">
                  <a:cs typeface="Aharoni" panose="02010803020104030203" pitchFamily="2" charset="-79"/>
                </a:rPr>
                <a:t> Teacher</a:t>
              </a:r>
              <a:endParaRPr lang="de-DE" sz="1600" dirty="0"/>
            </a:p>
          </p:txBody>
        </p:sp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38966322-F6AC-4E58-9A6B-FAB06DC6B2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2167" t="3092" r="12161" b="18549"/>
            <a:stretch/>
          </p:blipFill>
          <p:spPr>
            <a:xfrm>
              <a:off x="3131224" y="1967568"/>
              <a:ext cx="1289709" cy="1644954"/>
            </a:xfrm>
            <a:prstGeom prst="rect">
              <a:avLst/>
            </a:prstGeom>
          </p:spPr>
        </p:pic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78213891-6ED5-4730-BDF4-E0E72B6A28E7}"/>
              </a:ext>
            </a:extLst>
          </p:cNvPr>
          <p:cNvGrpSpPr/>
          <p:nvPr/>
        </p:nvGrpSpPr>
        <p:grpSpPr>
          <a:xfrm>
            <a:off x="9843798" y="2359571"/>
            <a:ext cx="2264041" cy="2611786"/>
            <a:chOff x="9843798" y="2835436"/>
            <a:chExt cx="2264041" cy="2611786"/>
          </a:xfrm>
        </p:grpSpPr>
        <p:grpSp>
          <p:nvGrpSpPr>
            <p:cNvPr id="36" name="Gruppieren 35">
              <a:extLst>
                <a:ext uri="{FF2B5EF4-FFF2-40B4-BE49-F238E27FC236}">
                  <a16:creationId xmlns:a16="http://schemas.microsoft.com/office/drawing/2014/main" id="{4404A5E1-B8A2-4767-8488-25EEAC7E79B1}"/>
                </a:ext>
              </a:extLst>
            </p:cNvPr>
            <p:cNvGrpSpPr/>
            <p:nvPr/>
          </p:nvGrpSpPr>
          <p:grpSpPr>
            <a:xfrm>
              <a:off x="9843798" y="2835436"/>
              <a:ext cx="2264041" cy="2611786"/>
              <a:chOff x="2644057" y="1876423"/>
              <a:chExt cx="2264041" cy="2611786"/>
            </a:xfrm>
          </p:grpSpPr>
          <p:sp>
            <p:nvSpPr>
              <p:cNvPr id="37" name="Rechteck 36">
                <a:extLst>
                  <a:ext uri="{FF2B5EF4-FFF2-40B4-BE49-F238E27FC236}">
                    <a16:creationId xmlns:a16="http://schemas.microsoft.com/office/drawing/2014/main" id="{42ED69F1-40E6-49E1-8A6B-FFFEAABC5D1A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0536483D-06D2-4860-AA04-EA57BAB90CD6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Amine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Mentor</a:t>
                </a:r>
                <a:endParaRPr lang="de-DE" sz="1600" dirty="0"/>
              </a:p>
            </p:txBody>
          </p:sp>
        </p:grpSp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AF38A490-81CE-4FC0-9196-1369760239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9684" t="11065" r="25016" b="18402"/>
            <a:stretch/>
          </p:blipFill>
          <p:spPr>
            <a:xfrm>
              <a:off x="10330963" y="2926580"/>
              <a:ext cx="1289709" cy="1644955"/>
            </a:xfrm>
            <a:prstGeom prst="rect">
              <a:avLst/>
            </a:prstGeom>
          </p:spPr>
        </p:pic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3074E4DA-5A17-4832-BB4D-9F2CD0977C09}"/>
              </a:ext>
            </a:extLst>
          </p:cNvPr>
          <p:cNvGrpSpPr/>
          <p:nvPr/>
        </p:nvGrpSpPr>
        <p:grpSpPr>
          <a:xfrm>
            <a:off x="3690426" y="2365688"/>
            <a:ext cx="2264041" cy="2858007"/>
            <a:chOff x="5650998" y="2434213"/>
            <a:chExt cx="2264041" cy="2858007"/>
          </a:xfrm>
        </p:grpSpPr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6A577BDC-C3D6-4B8A-9032-05961B2123B7}"/>
                </a:ext>
              </a:extLst>
            </p:cNvPr>
            <p:cNvGrpSpPr/>
            <p:nvPr/>
          </p:nvGrpSpPr>
          <p:grpSpPr>
            <a:xfrm>
              <a:off x="5650998" y="2434213"/>
              <a:ext cx="2264041" cy="2858007"/>
              <a:chOff x="2644057" y="1876423"/>
              <a:chExt cx="2264041" cy="2858007"/>
            </a:xfrm>
          </p:grpSpPr>
          <p:sp>
            <p:nvSpPr>
              <p:cNvPr id="33" name="Rechteck 32">
                <a:extLst>
                  <a:ext uri="{FF2B5EF4-FFF2-40B4-BE49-F238E27FC236}">
                    <a16:creationId xmlns:a16="http://schemas.microsoft.com/office/drawing/2014/main" id="{9B1DD363-BBBF-42A1-91E9-7B0ABDE1AFF6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4" name="Textfeld 33">
                <a:extLst>
                  <a:ext uri="{FF2B5EF4-FFF2-40B4-BE49-F238E27FC236}">
                    <a16:creationId xmlns:a16="http://schemas.microsoft.com/office/drawing/2014/main" id="{17425E1E-E1FB-4C12-808C-84615FC48473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Laura Marie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Bachelor Business Administration</a:t>
                </a:r>
                <a:endParaRPr lang="de-DE" sz="1600" dirty="0"/>
              </a:p>
            </p:txBody>
          </p:sp>
        </p:grpSp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92F2ACC6-FA43-4DB1-B64A-14090A10E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25000"/>
                      </a14:imgEffect>
                    </a14:imgLayer>
                  </a14:imgProps>
                </a:ext>
              </a:extLst>
            </a:blip>
            <a:srcRect l="23796" t="5516" r="19448" b="29217"/>
            <a:stretch/>
          </p:blipFill>
          <p:spPr>
            <a:xfrm>
              <a:off x="6136639" y="2525357"/>
              <a:ext cx="1289709" cy="1644954"/>
            </a:xfrm>
            <a:prstGeom prst="rect">
              <a:avLst/>
            </a:prstGeom>
          </p:spPr>
        </p:pic>
      </p:grp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C762B15B-8FD8-4477-A2DB-4B1F2438F32D}"/>
              </a:ext>
            </a:extLst>
          </p:cNvPr>
          <p:cNvGrpSpPr/>
          <p:nvPr/>
        </p:nvGrpSpPr>
        <p:grpSpPr>
          <a:xfrm>
            <a:off x="1891847" y="2359571"/>
            <a:ext cx="2264041" cy="2858007"/>
            <a:chOff x="3794389" y="2434213"/>
            <a:chExt cx="2264041" cy="2858007"/>
          </a:xfrm>
        </p:grpSpPr>
        <p:grpSp>
          <p:nvGrpSpPr>
            <p:cNvPr id="24" name="Gruppieren 23">
              <a:extLst>
                <a:ext uri="{FF2B5EF4-FFF2-40B4-BE49-F238E27FC236}">
                  <a16:creationId xmlns:a16="http://schemas.microsoft.com/office/drawing/2014/main" id="{8399B929-4A57-4286-8E3F-D97197D23399}"/>
                </a:ext>
              </a:extLst>
            </p:cNvPr>
            <p:cNvGrpSpPr/>
            <p:nvPr/>
          </p:nvGrpSpPr>
          <p:grpSpPr>
            <a:xfrm>
              <a:off x="3794389" y="2434213"/>
              <a:ext cx="2264041" cy="2858007"/>
              <a:chOff x="2644057" y="1876423"/>
              <a:chExt cx="2264041" cy="2858007"/>
            </a:xfrm>
          </p:grpSpPr>
          <p:sp>
            <p:nvSpPr>
              <p:cNvPr id="25" name="Rechteck 24">
                <a:extLst>
                  <a:ext uri="{FF2B5EF4-FFF2-40B4-BE49-F238E27FC236}">
                    <a16:creationId xmlns:a16="http://schemas.microsoft.com/office/drawing/2014/main" id="{37F8B901-6BEF-4E71-9C48-43394BFF8D3A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6" name="Textfeld 25">
                <a:extLst>
                  <a:ext uri="{FF2B5EF4-FFF2-40B4-BE49-F238E27FC236}">
                    <a16:creationId xmlns:a16="http://schemas.microsoft.com/office/drawing/2014/main" id="{C4A42B24-3CF2-4F4A-8F03-78085EDFDA0B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Simon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Bachelor Business Administration</a:t>
                </a:r>
                <a:endParaRPr lang="de-DE" sz="1600" dirty="0"/>
              </a:p>
            </p:txBody>
          </p:sp>
        </p:grpSp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A52167A2-E8B7-43D9-BAAB-5B5A8A0D08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33928" r="22083" b="15883"/>
            <a:stretch/>
          </p:blipFill>
          <p:spPr>
            <a:xfrm>
              <a:off x="4281554" y="2525358"/>
              <a:ext cx="1289709" cy="1644954"/>
            </a:xfrm>
            <a:prstGeom prst="rect">
              <a:avLst/>
            </a:prstGeom>
          </p:spPr>
        </p:pic>
      </p:grp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FD09E493-5B5C-4C07-8C15-1161C486ED9D}"/>
              </a:ext>
            </a:extLst>
          </p:cNvPr>
          <p:cNvGrpSpPr/>
          <p:nvPr/>
        </p:nvGrpSpPr>
        <p:grpSpPr>
          <a:xfrm>
            <a:off x="5476678" y="2359571"/>
            <a:ext cx="2264041" cy="2858007"/>
            <a:chOff x="7477483" y="2359571"/>
            <a:chExt cx="2264041" cy="2858007"/>
          </a:xfrm>
        </p:grpSpPr>
        <p:grpSp>
          <p:nvGrpSpPr>
            <p:cNvPr id="28" name="Gruppieren 27">
              <a:extLst>
                <a:ext uri="{FF2B5EF4-FFF2-40B4-BE49-F238E27FC236}">
                  <a16:creationId xmlns:a16="http://schemas.microsoft.com/office/drawing/2014/main" id="{8347177F-87D4-48BD-8875-5080F803A393}"/>
                </a:ext>
              </a:extLst>
            </p:cNvPr>
            <p:cNvGrpSpPr/>
            <p:nvPr/>
          </p:nvGrpSpPr>
          <p:grpSpPr>
            <a:xfrm>
              <a:off x="7477483" y="2359571"/>
              <a:ext cx="2264041" cy="2858007"/>
              <a:chOff x="2644057" y="1876423"/>
              <a:chExt cx="2264041" cy="2858007"/>
            </a:xfrm>
          </p:grpSpPr>
          <p:sp>
            <p:nvSpPr>
              <p:cNvPr id="29" name="Rechteck 28">
                <a:extLst>
                  <a:ext uri="{FF2B5EF4-FFF2-40B4-BE49-F238E27FC236}">
                    <a16:creationId xmlns:a16="http://schemas.microsoft.com/office/drawing/2014/main" id="{BCAA29FB-1CEF-4A22-9E5A-702C7548B475}"/>
                  </a:ext>
                </a:extLst>
              </p:cNvPr>
              <p:cNvSpPr/>
              <p:nvPr/>
            </p:nvSpPr>
            <p:spPr>
              <a:xfrm>
                <a:off x="3028950" y="1876423"/>
                <a:ext cx="1494260" cy="18272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82E33940-97AD-4CC3-8CC9-F87CA8D66076}"/>
                  </a:ext>
                </a:extLst>
              </p:cNvPr>
              <p:cNvSpPr txBox="1"/>
              <p:nvPr/>
            </p:nvSpPr>
            <p:spPr>
              <a:xfrm>
                <a:off x="2644057" y="3780323"/>
                <a:ext cx="2264041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400" dirty="0">
                    <a:latin typeface="Aharoni" panose="02010803020104030203" pitchFamily="2" charset="-79"/>
                    <a:cs typeface="Aharoni" panose="02010803020104030203" pitchFamily="2" charset="-79"/>
                  </a:rPr>
                  <a:t>Gabriel</a:t>
                </a:r>
              </a:p>
              <a:p>
                <a:pPr algn="ctr"/>
                <a:r>
                  <a:rPr lang="de-DE" sz="1600" dirty="0">
                    <a:cs typeface="Aharoni" panose="02010803020104030203" pitchFamily="2" charset="-79"/>
                  </a:rPr>
                  <a:t>Master Business Analytics</a:t>
                </a:r>
                <a:endParaRPr lang="de-DE" sz="1600" dirty="0"/>
              </a:p>
            </p:txBody>
          </p:sp>
        </p:grpSp>
        <p:pic>
          <p:nvPicPr>
            <p:cNvPr id="31" name="Grafik 30">
              <a:extLst>
                <a:ext uri="{FF2B5EF4-FFF2-40B4-BE49-F238E27FC236}">
                  <a16:creationId xmlns:a16="http://schemas.microsoft.com/office/drawing/2014/main" id="{45DEBBD1-330C-462B-8293-B0CD82D4B0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36340" t="40536" r="27435" b="29234"/>
            <a:stretch/>
          </p:blipFill>
          <p:spPr>
            <a:xfrm>
              <a:off x="7964648" y="2456833"/>
              <a:ext cx="1289709" cy="16449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46452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Introduction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Ideal Locations </a:t>
            </a:r>
            <a:r>
              <a:rPr lang="de-DE" sz="2800" dirty="0" err="1">
                <a:solidFill>
                  <a:srgbClr val="FA1E5A"/>
                </a:solidFill>
                <a:latin typeface="+mn-lt"/>
              </a:rPr>
              <a:t>for</a:t>
            </a:r>
            <a:r>
              <a:rPr lang="de-DE" sz="2800" dirty="0">
                <a:solidFill>
                  <a:srgbClr val="FA1E5A"/>
                </a:solidFill>
                <a:latin typeface="+mn-lt"/>
              </a:rPr>
              <a:t> Green Energy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/>
              <a:t>Green Energy Locations | L. Kögel, S. Maibach, G. Sacher, S. Schad, L. M. Schiffers |  25.09.2021 </a:t>
            </a:r>
            <a:endParaRPr lang="de-DE" b="1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3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F83CCF1-2B6F-4634-923B-C0BEE5A66D0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55522" t="46489"/>
          <a:stretch/>
        </p:blipFill>
        <p:spPr>
          <a:xfrm>
            <a:off x="951111" y="4249499"/>
            <a:ext cx="1921488" cy="1993545"/>
          </a:xfrm>
          <a:prstGeom prst="rect">
            <a:avLst/>
          </a:prstGeom>
        </p:spPr>
      </p:pic>
      <p:grpSp>
        <p:nvGrpSpPr>
          <p:cNvPr id="70" name="Gruppieren 69">
            <a:extLst>
              <a:ext uri="{FF2B5EF4-FFF2-40B4-BE49-F238E27FC236}">
                <a16:creationId xmlns:a16="http://schemas.microsoft.com/office/drawing/2014/main" id="{3F9328A4-EE33-47B4-9372-8D3C23D5455D}"/>
              </a:ext>
            </a:extLst>
          </p:cNvPr>
          <p:cNvGrpSpPr/>
          <p:nvPr/>
        </p:nvGrpSpPr>
        <p:grpSpPr>
          <a:xfrm>
            <a:off x="332124" y="1465906"/>
            <a:ext cx="3191909" cy="2841690"/>
            <a:chOff x="332124" y="1465906"/>
            <a:chExt cx="3191909" cy="2841690"/>
          </a:xfrm>
        </p:grpSpPr>
        <p:grpSp>
          <p:nvGrpSpPr>
            <p:cNvPr id="1077" name="Gruppieren 1076">
              <a:extLst>
                <a:ext uri="{FF2B5EF4-FFF2-40B4-BE49-F238E27FC236}">
                  <a16:creationId xmlns:a16="http://schemas.microsoft.com/office/drawing/2014/main" id="{74DE8BB8-E7A0-4690-AE5D-878C178C0D85}"/>
                </a:ext>
              </a:extLst>
            </p:cNvPr>
            <p:cNvGrpSpPr/>
            <p:nvPr/>
          </p:nvGrpSpPr>
          <p:grpSpPr>
            <a:xfrm>
              <a:off x="332124" y="1465906"/>
              <a:ext cx="3191909" cy="2012949"/>
              <a:chOff x="1327091" y="1833811"/>
              <a:chExt cx="3776152" cy="2315183"/>
            </a:xfrm>
          </p:grpSpPr>
          <p:pic>
            <p:nvPicPr>
              <p:cNvPr id="14" name="Grafik 13">
                <a:extLst>
                  <a:ext uri="{FF2B5EF4-FFF2-40B4-BE49-F238E27FC236}">
                    <a16:creationId xmlns:a16="http://schemas.microsoft.com/office/drawing/2014/main" id="{E34CC96A-EFD2-478E-A5A6-BB3364990B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518169" y="1937802"/>
                <a:ext cx="3057045" cy="1925538"/>
              </a:xfrm>
              <a:prstGeom prst="rect">
                <a:avLst/>
              </a:prstGeom>
            </p:spPr>
          </p:pic>
          <p:sp>
            <p:nvSpPr>
              <p:cNvPr id="1076" name="Wolke 1075">
                <a:extLst>
                  <a:ext uri="{FF2B5EF4-FFF2-40B4-BE49-F238E27FC236}">
                    <a16:creationId xmlns:a16="http://schemas.microsoft.com/office/drawing/2014/main" id="{94BCC4CC-2341-4D0D-8CF2-9ECCB2A26FF4}"/>
                  </a:ext>
                </a:extLst>
              </p:cNvPr>
              <p:cNvSpPr/>
              <p:nvPr/>
            </p:nvSpPr>
            <p:spPr>
              <a:xfrm>
                <a:off x="1327091" y="1833811"/>
                <a:ext cx="3776152" cy="2315183"/>
              </a:xfrm>
              <a:prstGeom prst="cloud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1078" name="Flussdiagramm: Verbinder 1077">
              <a:extLst>
                <a:ext uri="{FF2B5EF4-FFF2-40B4-BE49-F238E27FC236}">
                  <a16:creationId xmlns:a16="http://schemas.microsoft.com/office/drawing/2014/main" id="{DB660844-C39A-48D6-B102-B2A94FCB50EF}"/>
                </a:ext>
              </a:extLst>
            </p:cNvPr>
            <p:cNvSpPr/>
            <p:nvPr/>
          </p:nvSpPr>
          <p:spPr>
            <a:xfrm>
              <a:off x="1661379" y="3702641"/>
              <a:ext cx="266700" cy="256734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35" name="Flussdiagramm: Verbinder 134">
              <a:extLst>
                <a:ext uri="{FF2B5EF4-FFF2-40B4-BE49-F238E27FC236}">
                  <a16:creationId xmlns:a16="http://schemas.microsoft.com/office/drawing/2014/main" id="{C75A9C87-9818-4DC0-A222-FEC4AAEA7AB2}"/>
                </a:ext>
              </a:extLst>
            </p:cNvPr>
            <p:cNvSpPr/>
            <p:nvPr/>
          </p:nvSpPr>
          <p:spPr>
            <a:xfrm>
              <a:off x="1706114" y="4098174"/>
              <a:ext cx="205741" cy="209422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7" name="Grafik 16">
            <a:extLst>
              <a:ext uri="{FF2B5EF4-FFF2-40B4-BE49-F238E27FC236}">
                <a16:creationId xmlns:a16="http://schemas.microsoft.com/office/drawing/2014/main" id="{9EA4EEE8-F893-4E32-A34B-F1E6E853D9F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32744"/>
          <a:stretch/>
        </p:blipFill>
        <p:spPr>
          <a:xfrm>
            <a:off x="7691170" y="4276908"/>
            <a:ext cx="2348077" cy="2138799"/>
          </a:xfrm>
          <a:prstGeom prst="rect">
            <a:avLst/>
          </a:prstGeom>
        </p:spPr>
      </p:pic>
      <p:grpSp>
        <p:nvGrpSpPr>
          <p:cNvPr id="72" name="Gruppieren 71">
            <a:extLst>
              <a:ext uri="{FF2B5EF4-FFF2-40B4-BE49-F238E27FC236}">
                <a16:creationId xmlns:a16="http://schemas.microsoft.com/office/drawing/2014/main" id="{C67FA39D-5CF8-4A60-A0AA-186C23632E51}"/>
              </a:ext>
            </a:extLst>
          </p:cNvPr>
          <p:cNvGrpSpPr/>
          <p:nvPr/>
        </p:nvGrpSpPr>
        <p:grpSpPr>
          <a:xfrm>
            <a:off x="8865208" y="1894567"/>
            <a:ext cx="3191909" cy="2669188"/>
            <a:chOff x="8973360" y="1894567"/>
            <a:chExt cx="3191909" cy="2669188"/>
          </a:xfrm>
        </p:grpSpPr>
        <p:grpSp>
          <p:nvGrpSpPr>
            <p:cNvPr id="1087" name="Gruppieren 1086">
              <a:extLst>
                <a:ext uri="{FF2B5EF4-FFF2-40B4-BE49-F238E27FC236}">
                  <a16:creationId xmlns:a16="http://schemas.microsoft.com/office/drawing/2014/main" id="{4E75F5A5-BC5F-40D5-9CE3-7E81F699225E}"/>
                </a:ext>
              </a:extLst>
            </p:cNvPr>
            <p:cNvGrpSpPr/>
            <p:nvPr/>
          </p:nvGrpSpPr>
          <p:grpSpPr>
            <a:xfrm>
              <a:off x="8973360" y="1894567"/>
              <a:ext cx="3191909" cy="2012949"/>
              <a:chOff x="860765" y="1821120"/>
              <a:chExt cx="3191909" cy="2012949"/>
            </a:xfrm>
          </p:grpSpPr>
          <p:pic>
            <p:nvPicPr>
              <p:cNvPr id="20" name="Grafik 19">
                <a:extLst>
                  <a:ext uri="{FF2B5EF4-FFF2-40B4-BE49-F238E27FC236}">
                    <a16:creationId xmlns:a16="http://schemas.microsoft.com/office/drawing/2014/main" id="{614CC992-9C1D-44B4-BF7A-5F5E28992A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1167322" y="1929874"/>
                <a:ext cx="2612404" cy="1660156"/>
              </a:xfrm>
              <a:prstGeom prst="rect">
                <a:avLst/>
              </a:prstGeom>
            </p:spPr>
          </p:pic>
          <p:sp>
            <p:nvSpPr>
              <p:cNvPr id="132" name="Wolke 131">
                <a:extLst>
                  <a:ext uri="{FF2B5EF4-FFF2-40B4-BE49-F238E27FC236}">
                    <a16:creationId xmlns:a16="http://schemas.microsoft.com/office/drawing/2014/main" id="{D9C8087E-A2EE-4065-9150-92D8511D194C}"/>
                  </a:ext>
                </a:extLst>
              </p:cNvPr>
              <p:cNvSpPr/>
              <p:nvPr/>
            </p:nvSpPr>
            <p:spPr>
              <a:xfrm>
                <a:off x="860765" y="1821120"/>
                <a:ext cx="3191909" cy="2012949"/>
              </a:xfrm>
              <a:prstGeom prst="cloud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136" name="Flussdiagramm: Verbinder 135">
              <a:extLst>
                <a:ext uri="{FF2B5EF4-FFF2-40B4-BE49-F238E27FC236}">
                  <a16:creationId xmlns:a16="http://schemas.microsoft.com/office/drawing/2014/main" id="{87A6953B-13C6-48B4-83A2-AC849CD04E02}"/>
                </a:ext>
              </a:extLst>
            </p:cNvPr>
            <p:cNvSpPr/>
            <p:nvPr/>
          </p:nvSpPr>
          <p:spPr>
            <a:xfrm>
              <a:off x="10287000" y="4012915"/>
              <a:ext cx="266700" cy="256734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7" name="Flussdiagramm: Verbinder 136">
              <a:extLst>
                <a:ext uri="{FF2B5EF4-FFF2-40B4-BE49-F238E27FC236}">
                  <a16:creationId xmlns:a16="http://schemas.microsoft.com/office/drawing/2014/main" id="{41DD2448-47CB-47BB-BD84-5FEF6D3B256C}"/>
                </a:ext>
              </a:extLst>
            </p:cNvPr>
            <p:cNvSpPr/>
            <p:nvPr/>
          </p:nvSpPr>
          <p:spPr>
            <a:xfrm>
              <a:off x="9941658" y="4354333"/>
              <a:ext cx="205741" cy="209422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082" name="Grafik 1081" descr="Fragezeichen mit einfarbiger Füllung">
            <a:extLst>
              <a:ext uri="{FF2B5EF4-FFF2-40B4-BE49-F238E27FC236}">
                <a16:creationId xmlns:a16="http://schemas.microsoft.com/office/drawing/2014/main" id="{F8591D94-7674-4A46-8317-471C823CEE2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20421465">
            <a:off x="973495" y="3893860"/>
            <a:ext cx="486153" cy="486153"/>
          </a:xfrm>
          <a:prstGeom prst="rect">
            <a:avLst/>
          </a:prstGeom>
        </p:spPr>
      </p:pic>
      <p:pic>
        <p:nvPicPr>
          <p:cNvPr id="155" name="Grafik 154" descr="Fragezeichen mit einfarbiger Füllung">
            <a:extLst>
              <a:ext uri="{FF2B5EF4-FFF2-40B4-BE49-F238E27FC236}">
                <a16:creationId xmlns:a16="http://schemas.microsoft.com/office/drawing/2014/main" id="{A3F08EFC-6D27-4156-ACDB-6A140BF155E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1207534">
            <a:off x="2257812" y="3609381"/>
            <a:ext cx="486153" cy="486153"/>
          </a:xfrm>
          <a:prstGeom prst="rect">
            <a:avLst/>
          </a:prstGeom>
        </p:spPr>
      </p:pic>
      <p:grpSp>
        <p:nvGrpSpPr>
          <p:cNvPr id="74" name="Gruppieren 73">
            <a:extLst>
              <a:ext uri="{FF2B5EF4-FFF2-40B4-BE49-F238E27FC236}">
                <a16:creationId xmlns:a16="http://schemas.microsoft.com/office/drawing/2014/main" id="{D6EB19E8-5B06-4794-9F36-E708BA4C733C}"/>
              </a:ext>
            </a:extLst>
          </p:cNvPr>
          <p:cNvGrpSpPr/>
          <p:nvPr/>
        </p:nvGrpSpPr>
        <p:grpSpPr>
          <a:xfrm>
            <a:off x="5481806" y="1382734"/>
            <a:ext cx="4503685" cy="2973475"/>
            <a:chOff x="5589958" y="1382734"/>
            <a:chExt cx="4503685" cy="2973475"/>
          </a:xfrm>
        </p:grpSpPr>
        <p:grpSp>
          <p:nvGrpSpPr>
            <p:cNvPr id="73" name="Gruppieren 72">
              <a:extLst>
                <a:ext uri="{FF2B5EF4-FFF2-40B4-BE49-F238E27FC236}">
                  <a16:creationId xmlns:a16="http://schemas.microsoft.com/office/drawing/2014/main" id="{CF46F654-5025-4A6C-9888-979A81D03C01}"/>
                </a:ext>
              </a:extLst>
            </p:cNvPr>
            <p:cNvGrpSpPr/>
            <p:nvPr/>
          </p:nvGrpSpPr>
          <p:grpSpPr>
            <a:xfrm>
              <a:off x="5589958" y="1382734"/>
              <a:ext cx="4503685" cy="2973475"/>
              <a:chOff x="5589958" y="1382734"/>
              <a:chExt cx="4503685" cy="2973475"/>
            </a:xfrm>
          </p:grpSpPr>
          <p:grpSp>
            <p:nvGrpSpPr>
              <p:cNvPr id="68" name="Gruppieren 67">
                <a:extLst>
                  <a:ext uri="{FF2B5EF4-FFF2-40B4-BE49-F238E27FC236}">
                    <a16:creationId xmlns:a16="http://schemas.microsoft.com/office/drawing/2014/main" id="{97ECCA8B-9E88-41F5-B8AA-117D6EAD2E8E}"/>
                  </a:ext>
                </a:extLst>
              </p:cNvPr>
              <p:cNvGrpSpPr/>
              <p:nvPr/>
            </p:nvGrpSpPr>
            <p:grpSpPr>
              <a:xfrm>
                <a:off x="5589958" y="1382734"/>
                <a:ext cx="3191909" cy="2179956"/>
                <a:chOff x="3322563" y="3257878"/>
                <a:chExt cx="3044035" cy="2179956"/>
              </a:xfrm>
            </p:grpSpPr>
            <p:grpSp>
              <p:nvGrpSpPr>
                <p:cNvPr id="64" name="Gruppieren 63">
                  <a:extLst>
                    <a:ext uri="{FF2B5EF4-FFF2-40B4-BE49-F238E27FC236}">
                      <a16:creationId xmlns:a16="http://schemas.microsoft.com/office/drawing/2014/main" id="{9FA8E051-4246-420B-BAA9-EBE3635D07E7}"/>
                    </a:ext>
                  </a:extLst>
                </p:cNvPr>
                <p:cNvGrpSpPr/>
                <p:nvPr/>
              </p:nvGrpSpPr>
              <p:grpSpPr>
                <a:xfrm>
                  <a:off x="3428093" y="3281881"/>
                  <a:ext cx="2679162" cy="1989454"/>
                  <a:chOff x="6180686" y="806240"/>
                  <a:chExt cx="2679162" cy="1989454"/>
                </a:xfrm>
              </p:grpSpPr>
              <p:pic>
                <p:nvPicPr>
                  <p:cNvPr id="22" name="Grafik 21">
                    <a:extLst>
                      <a:ext uri="{FF2B5EF4-FFF2-40B4-BE49-F238E27FC236}">
                        <a16:creationId xmlns:a16="http://schemas.microsoft.com/office/drawing/2014/main" id="{C2007C8D-FDE4-43A7-AE12-FBC87DF13EA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5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6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180686" y="806240"/>
                    <a:ext cx="2679162" cy="1989454"/>
                  </a:xfrm>
                  <a:prstGeom prst="rect">
                    <a:avLst/>
                  </a:prstGeom>
                </p:spPr>
              </p:pic>
              <p:pic>
                <p:nvPicPr>
                  <p:cNvPr id="1086" name="Grafik 1085" descr="Markierung mit einfarbiger Füllung">
                    <a:extLst>
                      <a:ext uri="{FF2B5EF4-FFF2-40B4-BE49-F238E27FC236}">
                        <a16:creationId xmlns:a16="http://schemas.microsoft.com/office/drawing/2014/main" id="{026BC313-DDF9-4887-B49E-036873B532C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501623" y="1244779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38" name="Grafik 137" descr="Markierung mit einfarbiger Füllung">
                    <a:extLst>
                      <a:ext uri="{FF2B5EF4-FFF2-40B4-BE49-F238E27FC236}">
                        <a16:creationId xmlns:a16="http://schemas.microsoft.com/office/drawing/2014/main" id="{643011FD-8ADF-4ECD-88BB-EA52D9B1E43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437354" y="1247891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39" name="Grafik 138" descr="Markierung mit einfarbiger Füllung">
                    <a:extLst>
                      <a:ext uri="{FF2B5EF4-FFF2-40B4-BE49-F238E27FC236}">
                        <a16:creationId xmlns:a16="http://schemas.microsoft.com/office/drawing/2014/main" id="{1448B6AE-E627-495D-9A26-1786DEB8119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055748" y="1099164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40" name="Grafik 139" descr="Markierung mit einfarbiger Füllung">
                    <a:extLst>
                      <a:ext uri="{FF2B5EF4-FFF2-40B4-BE49-F238E27FC236}">
                        <a16:creationId xmlns:a16="http://schemas.microsoft.com/office/drawing/2014/main" id="{9CF16B78-318D-4D51-8DB9-F4DD857C926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753116" y="1706195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41" name="Grafik 140" descr="Markierung mit einfarbiger Füllung">
                    <a:extLst>
                      <a:ext uri="{FF2B5EF4-FFF2-40B4-BE49-F238E27FC236}">
                        <a16:creationId xmlns:a16="http://schemas.microsoft.com/office/drawing/2014/main" id="{DFB1239A-A841-4E1A-BF22-F656D10CD94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048022" y="1197103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42" name="Grafik 141" descr="Markierung mit einfarbiger Füllung">
                    <a:extLst>
                      <a:ext uri="{FF2B5EF4-FFF2-40B4-BE49-F238E27FC236}">
                        <a16:creationId xmlns:a16="http://schemas.microsoft.com/office/drawing/2014/main" id="{FF61C641-56BA-4ABB-9F18-E620755AF6A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368188" y="1566646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43" name="Grafik 142" descr="Markierung mit einfarbiger Füllung">
                    <a:extLst>
                      <a:ext uri="{FF2B5EF4-FFF2-40B4-BE49-F238E27FC236}">
                        <a16:creationId xmlns:a16="http://schemas.microsoft.com/office/drawing/2014/main" id="{5578A785-A78F-4B36-946E-04E42E91665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184103" y="1981464"/>
                    <a:ext cx="304159" cy="304159"/>
                  </a:xfrm>
                  <a:prstGeom prst="rect">
                    <a:avLst/>
                  </a:prstGeom>
                </p:spPr>
              </p:pic>
              <p:pic>
                <p:nvPicPr>
                  <p:cNvPr id="144" name="Grafik 143" descr="Markierung mit einfarbiger Füllung">
                    <a:extLst>
                      <a:ext uri="{FF2B5EF4-FFF2-40B4-BE49-F238E27FC236}">
                        <a16:creationId xmlns:a16="http://schemas.microsoft.com/office/drawing/2014/main" id="{B61DECAB-779B-4E75-9340-CBA55748C14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597174" y="1891374"/>
                    <a:ext cx="304159" cy="304159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149" name="Wolke 148">
                  <a:extLst>
                    <a:ext uri="{FF2B5EF4-FFF2-40B4-BE49-F238E27FC236}">
                      <a16:creationId xmlns:a16="http://schemas.microsoft.com/office/drawing/2014/main" id="{EB4527F8-93E1-40DC-8D38-57E6A4BDCF07}"/>
                    </a:ext>
                  </a:extLst>
                </p:cNvPr>
                <p:cNvSpPr/>
                <p:nvPr/>
              </p:nvSpPr>
              <p:spPr>
                <a:xfrm>
                  <a:off x="3322563" y="3257878"/>
                  <a:ext cx="3044035" cy="2179956"/>
                </a:xfrm>
                <a:prstGeom prst="cloud">
                  <a:avLst/>
                </a:prstGeom>
                <a:noFill/>
                <a:ln w="19050"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sp>
            <p:nvSpPr>
              <p:cNvPr id="153" name="Flussdiagramm: Verbinder 152">
                <a:extLst>
                  <a:ext uri="{FF2B5EF4-FFF2-40B4-BE49-F238E27FC236}">
                    <a16:creationId xmlns:a16="http://schemas.microsoft.com/office/drawing/2014/main" id="{4F8B5D11-2524-42BF-9481-FEA565ED371E}"/>
                  </a:ext>
                </a:extLst>
              </p:cNvPr>
              <p:cNvSpPr/>
              <p:nvPr/>
            </p:nvSpPr>
            <p:spPr>
              <a:xfrm>
                <a:off x="8155276" y="3497162"/>
                <a:ext cx="266700" cy="266458"/>
              </a:xfrm>
              <a:prstGeom prst="flowChartConnector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4" name="Flussdiagramm: Verbinder 153">
                <a:extLst>
                  <a:ext uri="{FF2B5EF4-FFF2-40B4-BE49-F238E27FC236}">
                    <a16:creationId xmlns:a16="http://schemas.microsoft.com/office/drawing/2014/main" id="{3B02E3A8-0AC0-4CA8-A3B8-CAD185FC4D83}"/>
                  </a:ext>
                </a:extLst>
              </p:cNvPr>
              <p:cNvSpPr/>
              <p:nvPr/>
            </p:nvSpPr>
            <p:spPr>
              <a:xfrm>
                <a:off x="8594798" y="3854664"/>
                <a:ext cx="205741" cy="209422"/>
              </a:xfrm>
              <a:prstGeom prst="flowChartConnector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3" name="Flussdiagramm: Verbinder 162">
                <a:extLst>
                  <a:ext uri="{FF2B5EF4-FFF2-40B4-BE49-F238E27FC236}">
                    <a16:creationId xmlns:a16="http://schemas.microsoft.com/office/drawing/2014/main" id="{1F0B4C90-60DC-4C0C-AE79-56CB512BD12B}"/>
                  </a:ext>
                </a:extLst>
              </p:cNvPr>
              <p:cNvSpPr/>
              <p:nvPr/>
            </p:nvSpPr>
            <p:spPr>
              <a:xfrm>
                <a:off x="8973360" y="4108446"/>
                <a:ext cx="205741" cy="209422"/>
              </a:xfrm>
              <a:prstGeom prst="flowChartConnector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64" name="Grafik 163" descr="Fragezeichen mit einfarbiger Füllung">
                <a:extLst>
                  <a:ext uri="{FF2B5EF4-FFF2-40B4-BE49-F238E27FC236}">
                    <a16:creationId xmlns:a16="http://schemas.microsoft.com/office/drawing/2014/main" id="{A1F94C2D-0FA5-4738-AC54-11E3CB8BC5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p:blipFill>
            <p:spPr>
              <a:xfrm>
                <a:off x="9577573" y="3840139"/>
                <a:ext cx="516070" cy="516070"/>
              </a:xfrm>
              <a:prstGeom prst="rect">
                <a:avLst/>
              </a:prstGeom>
            </p:spPr>
          </p:pic>
        </p:grpSp>
        <p:pic>
          <p:nvPicPr>
            <p:cNvPr id="157" name="Grafik 156" descr="Fragezeichen mit einfarbiger Füllung">
              <a:extLst>
                <a:ext uri="{FF2B5EF4-FFF2-40B4-BE49-F238E27FC236}">
                  <a16:creationId xmlns:a16="http://schemas.microsoft.com/office/drawing/2014/main" id="{B5784B78-2D00-470F-BB9C-68C599A76A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6616250" y="2777617"/>
              <a:ext cx="516070" cy="516070"/>
            </a:xfrm>
            <a:prstGeom prst="rect">
              <a:avLst/>
            </a:prstGeom>
          </p:spPr>
        </p:pic>
      </p:grpSp>
      <p:grpSp>
        <p:nvGrpSpPr>
          <p:cNvPr id="71" name="Gruppieren 70">
            <a:extLst>
              <a:ext uri="{FF2B5EF4-FFF2-40B4-BE49-F238E27FC236}">
                <a16:creationId xmlns:a16="http://schemas.microsoft.com/office/drawing/2014/main" id="{C7E1EFF5-9C4B-4D7A-9115-1EFB608A6F27}"/>
              </a:ext>
            </a:extLst>
          </p:cNvPr>
          <p:cNvGrpSpPr/>
          <p:nvPr/>
        </p:nvGrpSpPr>
        <p:grpSpPr>
          <a:xfrm>
            <a:off x="2519110" y="3652950"/>
            <a:ext cx="3771142" cy="2519273"/>
            <a:chOff x="2519110" y="3652950"/>
            <a:chExt cx="3771142" cy="2519273"/>
          </a:xfrm>
        </p:grpSpPr>
        <p:grpSp>
          <p:nvGrpSpPr>
            <p:cNvPr id="69" name="Gruppieren 68">
              <a:extLst>
                <a:ext uri="{FF2B5EF4-FFF2-40B4-BE49-F238E27FC236}">
                  <a16:creationId xmlns:a16="http://schemas.microsoft.com/office/drawing/2014/main" id="{33351475-228D-481C-A0E8-E3B88E5C928B}"/>
                </a:ext>
              </a:extLst>
            </p:cNvPr>
            <p:cNvGrpSpPr/>
            <p:nvPr/>
          </p:nvGrpSpPr>
          <p:grpSpPr>
            <a:xfrm>
              <a:off x="3098343" y="3652950"/>
              <a:ext cx="3191909" cy="2519273"/>
              <a:chOff x="2980335" y="2461806"/>
              <a:chExt cx="3191909" cy="2519273"/>
            </a:xfrm>
          </p:grpSpPr>
          <p:pic>
            <p:nvPicPr>
              <p:cNvPr id="12" name="Grafik 11">
                <a:extLst>
                  <a:ext uri="{FF2B5EF4-FFF2-40B4-BE49-F238E27FC236}">
                    <a16:creationId xmlns:a16="http://schemas.microsoft.com/office/drawing/2014/main" id="{379DADE9-5B05-40DF-B2FD-797724E6F70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0"/>
                  </a:ext>
                </a:extLst>
              </a:blip>
              <a:srcRect t="22480"/>
              <a:stretch/>
            </p:blipFill>
            <p:spPr>
              <a:xfrm>
                <a:off x="3489981" y="3607816"/>
                <a:ext cx="1849588" cy="1211142"/>
              </a:xfrm>
              <a:prstGeom prst="rect">
                <a:avLst/>
              </a:prstGeom>
            </p:spPr>
          </p:pic>
          <p:pic>
            <p:nvPicPr>
              <p:cNvPr id="25" name="Grafik 24">
                <a:extLst>
                  <a:ext uri="{FF2B5EF4-FFF2-40B4-BE49-F238E27FC236}">
                    <a16:creationId xmlns:a16="http://schemas.microsoft.com/office/drawing/2014/main" id="{51DC9CD1-05A0-40BC-A3BB-139ECE21E6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1">
                <a:clrChange>
                  <a:clrFrom>
                    <a:srgbClr val="000000">
                      <a:alpha val="0"/>
                    </a:srgbClr>
                  </a:clrFrom>
                  <a:clrTo>
                    <a:srgbClr val="000000">
                      <a:alpha val="0"/>
                    </a:srgbClr>
                  </a:clrTo>
                </a:clrChange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22">
                        <a14:imgEffect>
                          <a14:backgroundRemoval t="10000" b="90000" l="10000" r="90000">
                            <a14:foregroundMark x1="73333" y1="30556" x2="69167" y2="32500"/>
                            <a14:foregroundMark x1="55000" y1="30000" x2="55000" y2="30000"/>
                            <a14:foregroundMark x1="50833" y1="37778" x2="50833" y2="37778"/>
                            <a14:foregroundMark x1="55278" y1="45278" x2="55278" y2="45278"/>
                            <a14:foregroundMark x1="61111" y1="52222" x2="61111" y2="52222"/>
                            <a14:foregroundMark x1="70556" y1="53333" x2="70556" y2="53333"/>
                            <a14:foregroundMark x1="77222" y1="49167" x2="77222" y2="49167"/>
                            <a14:foregroundMark x1="83333" y1="44722" x2="83333" y2="44722"/>
                            <a14:foregroundMark x1="84722" y1="36111" x2="84722" y2="36111"/>
                            <a14:foregroundMark x1="82222" y1="27778" x2="82222" y2="27778"/>
                            <a14:foregroundMark x1="76111" y1="22222" x2="76111" y2="22222"/>
                            <a14:foregroundMark x1="67778" y1="20833" x2="67778" y2="20833"/>
                            <a14:foregroundMark x1="59722" y1="23333" x2="59722" y2="23333"/>
                            <a14:foregroundMark x1="54167" y1="60278" x2="54167" y2="60278"/>
                            <a14:foregroundMark x1="50278" y1="54444" x2="50278" y2="54444"/>
                            <a14:foregroundMark x1="39444" y1="54444" x2="39444" y2="54444"/>
                            <a14:foregroundMark x1="47222" y1="61944" x2="47222" y2="61944"/>
                            <a14:foregroundMark x1="53333" y1="67778" x2="53333" y2="67778"/>
                            <a14:foregroundMark x1="61111" y1="67778" x2="61111" y2="67778"/>
                            <a14:foregroundMark x1="71111" y1="67778" x2="71111" y2="67778"/>
                            <a14:foregroundMark x1="79722" y1="67778" x2="79722" y2="67778"/>
                            <a14:foregroundMark x1="74722" y1="60833" x2="74722" y2="60833"/>
                            <a14:foregroundMark x1="66667" y1="62222" x2="66667" y2="62222"/>
                            <a14:foregroundMark x1="55556" y1="51667" x2="55556" y2="51667"/>
                            <a14:foregroundMark x1="65000" y1="54444" x2="65000" y2="54444"/>
                            <a14:foregroundMark x1="61944" y1="55000" x2="61944" y2="55000"/>
                            <a14:foregroundMark x1="71389" y1="55556" x2="71389" y2="55556"/>
                            <a14:foregroundMark x1="67500" y1="57500" x2="67500" y2="57500"/>
                          </a14:backgroundRemoval>
                        </a14:imgEffect>
                        <a14:imgEffect>
                          <a14:sharpenSoften amount="50000"/>
                        </a14:imgEffect>
                        <a14:imgEffect>
                          <a14:brightnessContrast bright="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4707946" y="2661314"/>
                <a:ext cx="1173076" cy="1173076"/>
              </a:xfrm>
              <a:prstGeom prst="rect">
                <a:avLst/>
              </a:prstGeom>
              <a:noFill/>
              <a:effectLst/>
            </p:spPr>
          </p:pic>
          <p:sp>
            <p:nvSpPr>
              <p:cNvPr id="1079" name="Additionszeichen 1078">
                <a:extLst>
                  <a:ext uri="{FF2B5EF4-FFF2-40B4-BE49-F238E27FC236}">
                    <a16:creationId xmlns:a16="http://schemas.microsoft.com/office/drawing/2014/main" id="{F13A0444-EC58-4E2F-A47B-3824ECCC1E05}"/>
                  </a:ext>
                </a:extLst>
              </p:cNvPr>
              <p:cNvSpPr/>
              <p:nvPr/>
            </p:nvSpPr>
            <p:spPr>
              <a:xfrm>
                <a:off x="4229114" y="3122489"/>
                <a:ext cx="463673" cy="500244"/>
              </a:xfrm>
              <a:prstGeom prst="mathPlus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152" name="Grafik 151" descr="Fragezeichen mit einfarbiger Füllung">
                <a:extLst>
                  <a:ext uri="{FF2B5EF4-FFF2-40B4-BE49-F238E27FC236}">
                    <a16:creationId xmlns:a16="http://schemas.microsoft.com/office/drawing/2014/main" id="{2D58C25D-D5DA-41CD-9314-C4F4168339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p:blipFill>
            <p:spPr>
              <a:xfrm>
                <a:off x="3351084" y="2818531"/>
                <a:ext cx="729311" cy="729311"/>
              </a:xfrm>
              <a:prstGeom prst="rect">
                <a:avLst/>
              </a:prstGeom>
            </p:spPr>
          </p:pic>
          <p:sp>
            <p:nvSpPr>
              <p:cNvPr id="156" name="Wolke 155">
                <a:extLst>
                  <a:ext uri="{FF2B5EF4-FFF2-40B4-BE49-F238E27FC236}">
                    <a16:creationId xmlns:a16="http://schemas.microsoft.com/office/drawing/2014/main" id="{9CCB1687-DBD8-4A2C-B6B4-72B5DF43FB83}"/>
                  </a:ext>
                </a:extLst>
              </p:cNvPr>
              <p:cNvSpPr/>
              <p:nvPr/>
            </p:nvSpPr>
            <p:spPr>
              <a:xfrm>
                <a:off x="2980335" y="2461806"/>
                <a:ext cx="3191909" cy="2519273"/>
              </a:xfrm>
              <a:prstGeom prst="cloud">
                <a:avLst/>
              </a:pr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159" name="Flussdiagramm: Verbinder 158">
              <a:extLst>
                <a:ext uri="{FF2B5EF4-FFF2-40B4-BE49-F238E27FC236}">
                  <a16:creationId xmlns:a16="http://schemas.microsoft.com/office/drawing/2014/main" id="{9A1AD76B-4369-4763-B83F-F0CC2EE980F8}"/>
                </a:ext>
              </a:extLst>
            </p:cNvPr>
            <p:cNvSpPr/>
            <p:nvPr/>
          </p:nvSpPr>
          <p:spPr>
            <a:xfrm>
              <a:off x="2904295" y="4050862"/>
              <a:ext cx="266700" cy="256734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60" name="Flussdiagramm: Verbinder 159">
              <a:extLst>
                <a:ext uri="{FF2B5EF4-FFF2-40B4-BE49-F238E27FC236}">
                  <a16:creationId xmlns:a16="http://schemas.microsoft.com/office/drawing/2014/main" id="{1C0A4007-3E89-4435-AA3A-BAFA84F06025}"/>
                </a:ext>
              </a:extLst>
            </p:cNvPr>
            <p:cNvSpPr/>
            <p:nvPr/>
          </p:nvSpPr>
          <p:spPr>
            <a:xfrm>
              <a:off x="2519110" y="4179229"/>
              <a:ext cx="205741" cy="209422"/>
            </a:xfrm>
            <a:prstGeom prst="flowChartConnector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80989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Idea</a:t>
            </a:r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 &amp; Project Outline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Project </a:t>
            </a:r>
            <a:r>
              <a:rPr lang="de-DE" sz="2800" dirty="0" err="1">
                <a:solidFill>
                  <a:srgbClr val="FA1E5A"/>
                </a:solidFill>
                <a:latin typeface="+mn-lt"/>
              </a:rPr>
              <a:t>Idea</a:t>
            </a:r>
            <a:endParaRPr lang="de-DE" sz="2800" dirty="0">
              <a:solidFill>
                <a:srgbClr val="FA1E5A"/>
              </a:solidFill>
              <a:latin typeface="+mn-lt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4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Google Shape;64;p14">
            <a:extLst>
              <a:ext uri="{FF2B5EF4-FFF2-40B4-BE49-F238E27FC236}">
                <a16:creationId xmlns:a16="http://schemas.microsoft.com/office/drawing/2014/main" id="{71FE4D5D-7C4A-4A4F-B3CD-235E0E9B12E3}"/>
              </a:ext>
            </a:extLst>
          </p:cNvPr>
          <p:cNvSpPr txBox="1">
            <a:spLocks/>
          </p:cNvSpPr>
          <p:nvPr/>
        </p:nvSpPr>
        <p:spPr>
          <a:xfrm>
            <a:off x="625152" y="1651517"/>
            <a:ext cx="11146546" cy="449735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365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400" dirty="0">
                <a:solidFill>
                  <a:srgbClr val="000000"/>
                </a:solidFill>
              </a:rPr>
              <a:t>Analyze wind and solar data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400" dirty="0">
                <a:solidFill>
                  <a:srgbClr val="000000"/>
                </a:solidFill>
              </a:rPr>
              <a:t>Look at legal requirements as well as </a:t>
            </a:r>
            <a:r>
              <a:rPr lang="en-US" sz="2400" dirty="0" err="1">
                <a:solidFill>
                  <a:srgbClr val="000000"/>
                </a:solidFill>
              </a:rPr>
              <a:t>meterological</a:t>
            </a:r>
            <a:r>
              <a:rPr lang="en-US" sz="2400" dirty="0">
                <a:solidFill>
                  <a:srgbClr val="000000"/>
                </a:solidFill>
              </a:rPr>
              <a:t> data </a:t>
            </a:r>
            <a:r>
              <a:rPr lang="en-US" sz="2400" dirty="0">
                <a:solidFill>
                  <a:schemeClr val="dk1"/>
                </a:solidFill>
              </a:rPr>
              <a:t>(wind speeds, sunlight hours, etc.)</a:t>
            </a:r>
            <a:r>
              <a:rPr lang="en-US" sz="2400" dirty="0">
                <a:solidFill>
                  <a:srgbClr val="000000"/>
                </a:solidFill>
              </a:rPr>
              <a:t> and consisting infrastructure (high voltage lines)</a:t>
            </a:r>
          </a:p>
          <a:p>
            <a:pPr marL="457200" indent="-33655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700"/>
              <a:buFont typeface="Arial" panose="020B0604020202020204" pitchFamily="34" charset="0"/>
              <a:buChar char="●"/>
            </a:pPr>
            <a:r>
              <a:rPr lang="en-US" sz="2400" dirty="0">
                <a:solidFill>
                  <a:srgbClr val="000000"/>
                </a:solidFill>
              </a:rPr>
              <a:t>Show these locations a map (Highlight the best locations with a </a:t>
            </a:r>
            <a:r>
              <a:rPr lang="en-US" sz="2400" dirty="0" err="1">
                <a:solidFill>
                  <a:srgbClr val="000000"/>
                </a:solidFill>
              </a:rPr>
              <a:t>colour</a:t>
            </a:r>
            <a:r>
              <a:rPr lang="en-US" sz="2400" dirty="0">
                <a:solidFill>
                  <a:srgbClr val="000000"/>
                </a:solidFill>
              </a:rPr>
              <a:t>-ranking)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rgbClr val="000000"/>
                </a:solidFill>
              </a:rPr>
              <a:t>→ Goal: Recommend ideal locations for solar or wind parks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4" name="Grafik 3" descr="Lupe mit einfarbiger Füllung">
            <a:extLst>
              <a:ext uri="{FF2B5EF4-FFF2-40B4-BE49-F238E27FC236}">
                <a16:creationId xmlns:a16="http://schemas.microsoft.com/office/drawing/2014/main" id="{C9ED0C51-B06E-4A48-8F8E-40C4623C63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137888" y="1401898"/>
            <a:ext cx="589296" cy="589296"/>
          </a:xfrm>
          <a:prstGeom prst="rect">
            <a:avLst/>
          </a:prstGeom>
        </p:spPr>
      </p:pic>
      <p:pic>
        <p:nvPicPr>
          <p:cNvPr id="16" name="Grafik 15" descr="Sonne mit einfarbiger Füllung">
            <a:extLst>
              <a:ext uri="{FF2B5EF4-FFF2-40B4-BE49-F238E27FC236}">
                <a16:creationId xmlns:a16="http://schemas.microsoft.com/office/drawing/2014/main" id="{B58A9A8E-FFDE-4CB5-A89F-A41DEFC234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962543" y="3050976"/>
            <a:ext cx="504545" cy="504545"/>
          </a:xfrm>
          <a:prstGeom prst="rect">
            <a:avLst/>
          </a:prstGeom>
        </p:spPr>
      </p:pic>
      <p:pic>
        <p:nvPicPr>
          <p:cNvPr id="17" name="Grafik 16" descr="Windkraftanlagen mit einfarbiger Füllung">
            <a:extLst>
              <a:ext uri="{FF2B5EF4-FFF2-40B4-BE49-F238E27FC236}">
                <a16:creationId xmlns:a16="http://schemas.microsoft.com/office/drawing/2014/main" id="{7A3F1E4E-D19D-4E1C-B5B0-5036664218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692896" y="3050975"/>
            <a:ext cx="504545" cy="504545"/>
          </a:xfrm>
          <a:prstGeom prst="rect">
            <a:avLst/>
          </a:prstGeom>
        </p:spPr>
      </p:pic>
      <p:pic>
        <p:nvPicPr>
          <p:cNvPr id="18" name="Grafik 17" descr="Statistiken mit einfarbiger Füllung">
            <a:extLst>
              <a:ext uri="{FF2B5EF4-FFF2-40B4-BE49-F238E27FC236}">
                <a16:creationId xmlns:a16="http://schemas.microsoft.com/office/drawing/2014/main" id="{8622A4F8-8667-4F5A-A0D0-988233CF162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977965" y="1765230"/>
            <a:ext cx="613910" cy="613910"/>
          </a:xfrm>
          <a:prstGeom prst="rect">
            <a:avLst/>
          </a:prstGeom>
        </p:spPr>
      </p:pic>
      <p:pic>
        <p:nvPicPr>
          <p:cNvPr id="21" name="Grafik 20" descr="Karte mit Ortsmarkierung mit einfarbiger Füllung">
            <a:extLst>
              <a:ext uri="{FF2B5EF4-FFF2-40B4-BE49-F238E27FC236}">
                <a16:creationId xmlns:a16="http://schemas.microsoft.com/office/drawing/2014/main" id="{078F12D3-304C-45D8-8F67-E95A0E17D09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9855610" y="4168534"/>
            <a:ext cx="683661" cy="68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956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B6A914E3-0BCD-406D-81C5-823D6385D7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36"/>
          <a:stretch/>
        </p:blipFill>
        <p:spPr>
          <a:xfrm>
            <a:off x="6304499" y="1602684"/>
            <a:ext cx="4840831" cy="4415561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A4AB5102-28C2-484C-99C6-334BAEC95F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487"/>
          <a:stretch/>
        </p:blipFill>
        <p:spPr>
          <a:xfrm>
            <a:off x="1046669" y="1453587"/>
            <a:ext cx="4283710" cy="456465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Results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Solar Energy Locations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5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CF8004E-2B15-47E3-AD22-80C9A3A0FC23}"/>
              </a:ext>
            </a:extLst>
          </p:cNvPr>
          <p:cNvSpPr txBox="1"/>
          <p:nvPr/>
        </p:nvSpPr>
        <p:spPr>
          <a:xfrm>
            <a:off x="2490154" y="6014352"/>
            <a:ext cx="2547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Our</a:t>
            </a:r>
            <a:r>
              <a:rPr lang="de-DE" b="1" dirty="0"/>
              <a:t> </a:t>
            </a:r>
            <a:r>
              <a:rPr lang="de-DE" b="1" dirty="0" err="1"/>
              <a:t>prediction</a:t>
            </a:r>
            <a:endParaRPr lang="de-DE" b="1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F0483187-32A0-4C07-9EB0-989ACF8A1AEA}"/>
              </a:ext>
            </a:extLst>
          </p:cNvPr>
          <p:cNvSpPr txBox="1"/>
          <p:nvPr/>
        </p:nvSpPr>
        <p:spPr>
          <a:xfrm>
            <a:off x="6263859" y="6011943"/>
            <a:ext cx="4283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Solar </a:t>
            </a:r>
            <a:r>
              <a:rPr lang="de-DE" b="1" dirty="0" err="1"/>
              <a:t>energy</a:t>
            </a:r>
            <a:r>
              <a:rPr lang="de-DE" b="1" dirty="0"/>
              <a:t> </a:t>
            </a:r>
            <a:r>
              <a:rPr lang="de-DE" b="1" dirty="0" err="1"/>
              <a:t>locations</a:t>
            </a:r>
            <a:r>
              <a:rPr lang="de-DE" b="1" dirty="0"/>
              <a:t> Germany 2015</a:t>
            </a:r>
          </a:p>
        </p:txBody>
      </p:sp>
    </p:spTree>
    <p:extLst>
      <p:ext uri="{BB962C8B-B14F-4D97-AF65-F5344CB8AC3E}">
        <p14:creationId xmlns:p14="http://schemas.microsoft.com/office/powerpoint/2010/main" val="111704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EDBB53-4662-4F22-8AB3-A132E149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8024"/>
            <a:ext cx="10515600" cy="1325563"/>
          </a:xfrm>
        </p:spPr>
        <p:txBody>
          <a:bodyPr/>
          <a:lstStyle/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Results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Wind Energy Locations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A22420-E787-4B02-A8D8-77CA5420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9110" y="6432923"/>
            <a:ext cx="2743200" cy="365125"/>
          </a:xfrm>
        </p:spPr>
        <p:txBody>
          <a:bodyPr/>
          <a:lstStyle/>
          <a:p>
            <a:fld id="{8F6B7E75-EB40-41B6-AF69-265A5D51A919}" type="slidenum">
              <a:rPr lang="de-DE" sz="1600" b="1" smtClean="0"/>
              <a:t>6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E81CE8B4-966E-4F3B-B0DE-7010616413C6}"/>
              </a:ext>
            </a:extLst>
          </p:cNvPr>
          <p:cNvSpPr txBox="1"/>
          <p:nvPr/>
        </p:nvSpPr>
        <p:spPr>
          <a:xfrm>
            <a:off x="2724912" y="3248906"/>
            <a:ext cx="63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de-DE" b="0" i="0" dirty="0">
              <a:solidFill>
                <a:srgbClr val="212529"/>
              </a:solidFill>
              <a:effectLst/>
              <a:latin typeface="Livvic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F558B28-7333-410A-9490-EDE37F00ED6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619"/>
          <a:stretch/>
        </p:blipFill>
        <p:spPr>
          <a:xfrm>
            <a:off x="1046669" y="1453588"/>
            <a:ext cx="4283710" cy="4558356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A5EDE48F-0E2E-4EAB-802F-EAE39B42347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652"/>
          <a:stretch/>
        </p:blipFill>
        <p:spPr>
          <a:xfrm>
            <a:off x="6315455" y="1596409"/>
            <a:ext cx="4829875" cy="4417906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F0C70EF1-78E5-4222-B5A8-8430E93F0E5A}"/>
              </a:ext>
            </a:extLst>
          </p:cNvPr>
          <p:cNvSpPr txBox="1"/>
          <p:nvPr/>
        </p:nvSpPr>
        <p:spPr>
          <a:xfrm>
            <a:off x="2490154" y="6014352"/>
            <a:ext cx="2547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Our</a:t>
            </a:r>
            <a:r>
              <a:rPr lang="de-DE" b="1" dirty="0"/>
              <a:t> </a:t>
            </a:r>
            <a:r>
              <a:rPr lang="de-DE" b="1" dirty="0" err="1"/>
              <a:t>prediction</a:t>
            </a:r>
            <a:endParaRPr lang="de-DE" b="1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F2D9478E-C79B-4343-BEAC-39815E0D71A0}"/>
              </a:ext>
            </a:extLst>
          </p:cNvPr>
          <p:cNvSpPr txBox="1"/>
          <p:nvPr/>
        </p:nvSpPr>
        <p:spPr>
          <a:xfrm>
            <a:off x="6263859" y="6011943"/>
            <a:ext cx="4283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Wind </a:t>
            </a:r>
            <a:r>
              <a:rPr lang="de-DE" b="1" dirty="0" err="1"/>
              <a:t>energy</a:t>
            </a:r>
            <a:r>
              <a:rPr lang="de-DE" b="1" dirty="0"/>
              <a:t> </a:t>
            </a:r>
            <a:r>
              <a:rPr lang="de-DE" b="1" dirty="0" err="1"/>
              <a:t>locations</a:t>
            </a:r>
            <a:r>
              <a:rPr lang="de-DE" b="1" dirty="0"/>
              <a:t> Germany 2015</a:t>
            </a:r>
          </a:p>
        </p:txBody>
      </p:sp>
    </p:spTree>
    <p:extLst>
      <p:ext uri="{BB962C8B-B14F-4D97-AF65-F5344CB8AC3E}">
        <p14:creationId xmlns:p14="http://schemas.microsoft.com/office/powerpoint/2010/main" val="2058099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el 1">
            <a:extLst>
              <a:ext uri="{FF2B5EF4-FFF2-40B4-BE49-F238E27FC236}">
                <a16:creationId xmlns:a16="http://schemas.microsoft.com/office/drawing/2014/main" id="{DDCCFEF2-302C-4327-9562-9C22004F3AC1}"/>
              </a:ext>
            </a:extLst>
          </p:cNvPr>
          <p:cNvSpPr txBox="1">
            <a:spLocks/>
          </p:cNvSpPr>
          <p:nvPr/>
        </p:nvSpPr>
        <p:spPr>
          <a:xfrm>
            <a:off x="758952" y="1280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Problems &amp; Solutions</a:t>
            </a:r>
            <a:br>
              <a:rPr lang="de-DE" dirty="0"/>
            </a:br>
            <a:r>
              <a:rPr lang="de-DE" sz="2800" dirty="0">
                <a:solidFill>
                  <a:srgbClr val="FA1E5A"/>
                </a:solidFill>
                <a:latin typeface="+mn-lt"/>
              </a:rPr>
              <a:t>Project </a:t>
            </a:r>
            <a:r>
              <a:rPr lang="de-DE" sz="2800" dirty="0" err="1">
                <a:solidFill>
                  <a:srgbClr val="FA1E5A"/>
                </a:solidFill>
                <a:latin typeface="+mn-lt"/>
              </a:rPr>
              <a:t>Structure</a:t>
            </a:r>
            <a:endParaRPr lang="de-DE" sz="2800" dirty="0">
              <a:solidFill>
                <a:srgbClr val="FA1E5A"/>
              </a:solidFill>
              <a:latin typeface="+mn-lt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z="1600" b="1" smtClean="0"/>
              <a:t>7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Tabelle 13">
            <a:extLst>
              <a:ext uri="{FF2B5EF4-FFF2-40B4-BE49-F238E27FC236}">
                <a16:creationId xmlns:a16="http://schemas.microsoft.com/office/drawing/2014/main" id="{657DFFCB-658F-4548-902D-5333C723B37C}"/>
              </a:ext>
            </a:extLst>
          </p:cNvPr>
          <p:cNvGraphicFramePr>
            <a:graphicFrameLocks noGrp="1"/>
          </p:cNvGraphicFramePr>
          <p:nvPr/>
        </p:nvGraphicFramePr>
        <p:xfrm>
          <a:off x="838199" y="1659767"/>
          <a:ext cx="10095690" cy="343107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047845">
                  <a:extLst>
                    <a:ext uri="{9D8B030D-6E8A-4147-A177-3AD203B41FA5}">
                      <a16:colId xmlns:a16="http://schemas.microsoft.com/office/drawing/2014/main" val="1295923731"/>
                    </a:ext>
                  </a:extLst>
                </a:gridCol>
                <a:gridCol w="5047845">
                  <a:extLst>
                    <a:ext uri="{9D8B030D-6E8A-4147-A177-3AD203B41FA5}">
                      <a16:colId xmlns:a16="http://schemas.microsoft.com/office/drawing/2014/main" val="2169787406"/>
                    </a:ext>
                  </a:extLst>
                </a:gridCol>
              </a:tblGrid>
              <a:tr h="830699">
                <a:tc>
                  <a:txBody>
                    <a:bodyPr/>
                    <a:lstStyle/>
                    <a:p>
                      <a:pPr algn="l"/>
                      <a:r>
                        <a:rPr lang="de-DE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Problem</a:t>
                      </a:r>
                      <a:endParaRPr dirty="0"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anchor="ctr">
                    <a:solidFill>
                      <a:srgbClr val="FA1E5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Solution</a:t>
                      </a:r>
                      <a:endParaRPr dirty="0"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anchor="ctr">
                    <a:solidFill>
                      <a:srgbClr val="FF00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1807099"/>
                  </a:ext>
                </a:extLst>
              </a:tr>
              <a:tr h="921395">
                <a:tc>
                  <a:txBody>
                    <a:bodyPr/>
                    <a:lstStyle/>
                    <a:p>
                      <a:pPr algn="l"/>
                      <a:r>
                        <a:rPr lang="en-US" noProof="0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Huge project and no clue</a:t>
                      </a:r>
                    </a:p>
                  </a:txBody>
                  <a:tcPr anchor="ctr">
                    <a:solidFill>
                      <a:srgbClr val="FF0056">
                        <a:alpha val="19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noProof="0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Break down the goal in the smallest, manageable step</a:t>
                      </a:r>
                    </a:p>
                  </a:txBody>
                  <a:tcPr anchor="ctr">
                    <a:solidFill>
                      <a:srgbClr val="FF0056">
                        <a:alpha val="19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9562468"/>
                  </a:ext>
                </a:extLst>
              </a:tr>
              <a:tr h="848282">
                <a:tc>
                  <a:txBody>
                    <a:bodyPr/>
                    <a:lstStyle/>
                    <a:p>
                      <a:pPr algn="l"/>
                      <a:r>
                        <a:rPr lang="en-US" noProof="0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No structure</a:t>
                      </a:r>
                    </a:p>
                  </a:txBody>
                  <a:tcPr anchor="ctr">
                    <a:solidFill>
                      <a:srgbClr val="FF0056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noProof="0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Weekly Stand-Ups, Tasks for one week</a:t>
                      </a:r>
                    </a:p>
                  </a:txBody>
                  <a:tcPr anchor="ctr">
                    <a:solidFill>
                      <a:srgbClr val="FF0056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421534"/>
                  </a:ext>
                </a:extLst>
              </a:tr>
              <a:tr h="830699">
                <a:tc>
                  <a:txBody>
                    <a:bodyPr/>
                    <a:lstStyle/>
                    <a:p>
                      <a:pPr algn="l"/>
                      <a:r>
                        <a:rPr lang="en-US" noProof="0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No responsibilities</a:t>
                      </a:r>
                    </a:p>
                  </a:txBody>
                  <a:tcPr anchor="ctr">
                    <a:solidFill>
                      <a:srgbClr val="FF0056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noProof="0" dirty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Experts for each task</a:t>
                      </a:r>
                    </a:p>
                  </a:txBody>
                  <a:tcPr anchor="ctr">
                    <a:solidFill>
                      <a:srgbClr val="FF0056">
                        <a:alpha val="2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9767873"/>
                  </a:ext>
                </a:extLst>
              </a:tr>
            </a:tbl>
          </a:graphicData>
        </a:graphic>
      </p:graphicFrame>
      <p:sp>
        <p:nvSpPr>
          <p:cNvPr id="14" name="Textfeld 13">
            <a:extLst>
              <a:ext uri="{FF2B5EF4-FFF2-40B4-BE49-F238E27FC236}">
                <a16:creationId xmlns:a16="http://schemas.microsoft.com/office/drawing/2014/main" id="{417D3361-01C9-124B-B6F4-40501878969E}"/>
              </a:ext>
            </a:extLst>
          </p:cNvPr>
          <p:cNvSpPr txBox="1"/>
          <p:nvPr/>
        </p:nvSpPr>
        <p:spPr>
          <a:xfrm>
            <a:off x="838199" y="5308195"/>
            <a:ext cx="10095689" cy="486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800" dirty="0">
                <a:latin typeface="Aharoni" panose="02010803020104030203" pitchFamily="2" charset="-79"/>
                <a:ea typeface="+mj-ea"/>
                <a:cs typeface="Aharoni" panose="02010803020104030203" pitchFamily="2" charset="-79"/>
                <a:sym typeface="Wingdings" pitchFamily="2" charset="2"/>
              </a:rPr>
              <a:t> Effective and structured project</a:t>
            </a:r>
            <a:endParaRPr lang="en-US" sz="2800" dirty="0"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181477C6-1B3D-4EFE-9B94-86A16F36B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430151" y="6468169"/>
            <a:ext cx="7562471" cy="390526"/>
          </a:xfrm>
        </p:spPr>
        <p:txBody>
          <a:bodyPr/>
          <a:lstStyle/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15" name="Foliennummernplatzhalter 5">
            <a:extLst>
              <a:ext uri="{FF2B5EF4-FFF2-40B4-BE49-F238E27FC236}">
                <a16:creationId xmlns:a16="http://schemas.microsoft.com/office/drawing/2014/main" id="{788363DB-17AC-47F0-A2F1-DADA79083585}"/>
              </a:ext>
            </a:extLst>
          </p:cNvPr>
          <p:cNvSpPr txBox="1">
            <a:spLocks/>
          </p:cNvSpPr>
          <p:nvPr/>
        </p:nvSpPr>
        <p:spPr>
          <a:xfrm>
            <a:off x="9259110" y="643292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F6B7E75-EB40-41B6-AF69-265A5D51A919}" type="slidenum">
              <a:rPr lang="de-DE" sz="1600" b="1" smtClean="0"/>
              <a:pPr/>
              <a:t>7</a:t>
            </a:fld>
            <a:endParaRPr lang="de-DE" sz="1600" b="1" dirty="0"/>
          </a:p>
        </p:txBody>
      </p:sp>
    </p:spTree>
    <p:extLst>
      <p:ext uri="{BB962C8B-B14F-4D97-AF65-F5344CB8AC3E}">
        <p14:creationId xmlns:p14="http://schemas.microsoft.com/office/powerpoint/2010/main" val="1358281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">
            <a:extLst>
              <a:ext uri="{FF2B5EF4-FFF2-40B4-BE49-F238E27FC236}">
                <a16:creationId xmlns:a16="http://schemas.microsoft.com/office/drawing/2014/main" id="{93830B55-91DD-43A5-BC77-DC9C53E5E6B7}"/>
              </a:ext>
            </a:extLst>
          </p:cNvPr>
          <p:cNvSpPr txBox="1">
            <a:spLocks/>
          </p:cNvSpPr>
          <p:nvPr/>
        </p:nvSpPr>
        <p:spPr>
          <a:xfrm>
            <a:off x="758952" y="1280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Problems &amp; Solutions</a:t>
            </a:r>
            <a:br>
              <a:rPr lang="de-DE" dirty="0"/>
            </a:br>
            <a:r>
              <a:rPr lang="de-DE" sz="2800" dirty="0" err="1">
                <a:solidFill>
                  <a:srgbClr val="FA1E5A"/>
                </a:solidFill>
                <a:latin typeface="+mn-lt"/>
              </a:rPr>
              <a:t>Improving</a:t>
            </a:r>
            <a:r>
              <a:rPr lang="de-DE" sz="2800" dirty="0">
                <a:solidFill>
                  <a:srgbClr val="FA1E5A"/>
                </a:solidFill>
                <a:latin typeface="+mn-lt"/>
              </a:rPr>
              <a:t> </a:t>
            </a:r>
            <a:r>
              <a:rPr lang="de-DE" sz="2800" dirty="0" err="1">
                <a:solidFill>
                  <a:srgbClr val="FA1E5A"/>
                </a:solidFill>
                <a:latin typeface="+mn-lt"/>
              </a:rPr>
              <a:t>model</a:t>
            </a:r>
            <a:r>
              <a:rPr lang="de-DE" sz="2800" dirty="0">
                <a:solidFill>
                  <a:srgbClr val="FA1E5A"/>
                </a:solidFill>
                <a:latin typeface="+mn-lt"/>
              </a:rPr>
              <a:t> </a:t>
            </a:r>
            <a:r>
              <a:rPr lang="de-DE" sz="2800" dirty="0" err="1">
                <a:solidFill>
                  <a:srgbClr val="FA1E5A"/>
                </a:solidFill>
                <a:latin typeface="+mn-lt"/>
              </a:rPr>
              <a:t>accuracy</a:t>
            </a:r>
            <a:endParaRPr lang="de-DE" sz="2800" dirty="0">
              <a:solidFill>
                <a:srgbClr val="FA1E5A"/>
              </a:solidFill>
              <a:latin typeface="+mn-lt"/>
            </a:endParaRP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7D28A8B5-65FE-4F19-B67E-4CCB3175A4A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44154" y="1982246"/>
            <a:ext cx="4637690" cy="4038095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z="1600" b="1" smtClean="0"/>
              <a:t>8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6" name="Grafik 15" descr="Windkraftanlagen mit einfarbiger Füllung">
            <a:extLst>
              <a:ext uri="{FF2B5EF4-FFF2-40B4-BE49-F238E27FC236}">
                <a16:creationId xmlns:a16="http://schemas.microsoft.com/office/drawing/2014/main" id="{164B472B-F48F-4A20-BDD3-F02283713FE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331780" y="2570488"/>
            <a:ext cx="2095500" cy="2095500"/>
          </a:xfrm>
          <a:prstGeom prst="rect">
            <a:avLst/>
          </a:prstGeom>
        </p:spPr>
      </p:pic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6C088969-2607-4A27-99CD-5C64854861AA}"/>
              </a:ext>
            </a:extLst>
          </p:cNvPr>
          <p:cNvSpPr txBox="1">
            <a:spLocks/>
          </p:cNvSpPr>
          <p:nvPr/>
        </p:nvSpPr>
        <p:spPr>
          <a:xfrm>
            <a:off x="-430151" y="6468169"/>
            <a:ext cx="7562471" cy="3905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76C114B5-716E-46CE-B4FB-48F3806D64D0}"/>
              </a:ext>
            </a:extLst>
          </p:cNvPr>
          <p:cNvSpPr txBox="1">
            <a:spLocks/>
          </p:cNvSpPr>
          <p:nvPr/>
        </p:nvSpPr>
        <p:spPr>
          <a:xfrm>
            <a:off x="9259110" y="643292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F6B7E75-EB40-41B6-AF69-265A5D51A919}" type="slidenum">
              <a:rPr lang="de-DE" sz="1600" b="1" smtClean="0"/>
              <a:pPr/>
              <a:t>8</a:t>
            </a:fld>
            <a:endParaRPr lang="de-DE" sz="1600" b="1" dirty="0"/>
          </a:p>
        </p:txBody>
      </p:sp>
    </p:spTree>
    <p:extLst>
      <p:ext uri="{BB962C8B-B14F-4D97-AF65-F5344CB8AC3E}">
        <p14:creationId xmlns:p14="http://schemas.microsoft.com/office/powerpoint/2010/main" val="13503332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0D72D998-F4DC-434D-B65A-59F38A396A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Learnings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2A6574-C736-8741-90FB-C5B450900F7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/>
              <a:t>Technical Learnings: Data analysation/visualization, ML</a:t>
            </a:r>
          </a:p>
          <a:p>
            <a:r>
              <a:rPr lang="de-DE"/>
              <a:t>Personal Learnings: Time management, using different strengths 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DD95F5A3-E4AC-2041-A6BA-2E3A839F4A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/>
              <a:t>Future Plans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3C8E2F2-9869-C74A-BDF7-33A4A58E44C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de-DE" dirty="0"/>
              <a:t>Different </a:t>
            </a:r>
            <a:r>
              <a:rPr lang="de-DE" dirty="0" err="1"/>
              <a:t>Nations</a:t>
            </a:r>
            <a:endParaRPr lang="de-DE" dirty="0"/>
          </a:p>
          <a:p>
            <a:r>
              <a:rPr lang="de-DE" dirty="0"/>
              <a:t>Break-even-Point</a:t>
            </a:r>
          </a:p>
          <a:p>
            <a:r>
              <a:rPr lang="de-DE" dirty="0" err="1"/>
              <a:t>Consideration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factors</a:t>
            </a:r>
            <a:r>
              <a:rPr lang="de-DE" dirty="0"/>
              <a:t> (</a:t>
            </a:r>
            <a:r>
              <a:rPr lang="de-DE" dirty="0" err="1"/>
              <a:t>political</a:t>
            </a:r>
            <a:r>
              <a:rPr lang="de-DE" dirty="0"/>
              <a:t> </a:t>
            </a:r>
            <a:r>
              <a:rPr lang="de-DE" dirty="0" err="1"/>
              <a:t>legislations</a:t>
            </a:r>
            <a:r>
              <a:rPr lang="de-DE" dirty="0"/>
              <a:t>)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CD7472-5158-434C-812F-5F9E56A01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7E75-EB40-41B6-AF69-265A5D51A919}" type="slidenum">
              <a:rPr lang="de-DE" sz="1600" b="1" smtClean="0"/>
              <a:t>9</a:t>
            </a:fld>
            <a:endParaRPr lang="de-DE" sz="1600" b="1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B356C38-4604-4FB9-ADD1-7EDF521C159C}"/>
              </a:ext>
            </a:extLst>
          </p:cNvPr>
          <p:cNvGrpSpPr/>
          <p:nvPr/>
        </p:nvGrpSpPr>
        <p:grpSpPr>
          <a:xfrm>
            <a:off x="10791608" y="177800"/>
            <a:ext cx="1124383" cy="597799"/>
            <a:chOff x="9270274" y="5155038"/>
            <a:chExt cx="953367" cy="519321"/>
          </a:xfrm>
        </p:grpSpPr>
        <p:pic>
          <p:nvPicPr>
            <p:cNvPr id="7" name="Picture 2" descr="TechLabs - We Build. Digital. Shapers.">
              <a:extLst>
                <a:ext uri="{FF2B5EF4-FFF2-40B4-BE49-F238E27FC236}">
                  <a16:creationId xmlns:a16="http://schemas.microsoft.com/office/drawing/2014/main" id="{F824AA1F-CD1D-4623-BDDA-A0E7C67172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9964" b="8072"/>
            <a:stretch/>
          </p:blipFill>
          <p:spPr bwMode="auto">
            <a:xfrm>
              <a:off x="9763458" y="5155038"/>
              <a:ext cx="460183" cy="519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0A02F96-C074-4A63-BF29-565BAC4E42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0274" y="5214176"/>
              <a:ext cx="460183" cy="460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49487C0A-6E81-40D7-BF65-F43699DC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0" y="6398491"/>
            <a:ext cx="1239165" cy="396196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D80C07DE-5C21-4285-B0EF-C9DA98864069}"/>
              </a:ext>
            </a:extLst>
          </p:cNvPr>
          <p:cNvSpPr/>
          <p:nvPr/>
        </p:nvSpPr>
        <p:spPr>
          <a:xfrm rot="5400000" flipV="1">
            <a:off x="5095" y="754904"/>
            <a:ext cx="988565" cy="80235"/>
          </a:xfrm>
          <a:prstGeom prst="rect">
            <a:avLst/>
          </a:prstGeom>
          <a:solidFill>
            <a:srgbClr val="FA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id="{6804A67D-D3FE-4514-A196-BBCD038A742B}"/>
              </a:ext>
            </a:extLst>
          </p:cNvPr>
          <p:cNvSpPr txBox="1">
            <a:spLocks/>
          </p:cNvSpPr>
          <p:nvPr/>
        </p:nvSpPr>
        <p:spPr>
          <a:xfrm>
            <a:off x="758952" y="1280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dirty="0" err="1">
                <a:latin typeface="Aharoni" panose="02010803020104030203" pitchFamily="2" charset="-79"/>
                <a:cs typeface="Aharoni" panose="02010803020104030203" pitchFamily="2" charset="-79"/>
              </a:rPr>
              <a:t>Learnings</a:t>
            </a:r>
            <a:r>
              <a:rPr lang="de-DE" sz="4000" dirty="0">
                <a:latin typeface="Aharoni" panose="02010803020104030203" pitchFamily="2" charset="-79"/>
                <a:cs typeface="Aharoni" panose="02010803020104030203" pitchFamily="2" charset="-79"/>
              </a:rPr>
              <a:t> and Future Plans</a:t>
            </a:r>
            <a:br>
              <a:rPr lang="de-DE" dirty="0"/>
            </a:br>
            <a:endParaRPr lang="de-DE" sz="2800" dirty="0">
              <a:solidFill>
                <a:srgbClr val="FA1E5A"/>
              </a:solidFill>
              <a:latin typeface="+mn-lt"/>
            </a:endParaRPr>
          </a:p>
        </p:txBody>
      </p:sp>
      <p:sp>
        <p:nvSpPr>
          <p:cNvPr id="18" name="Fußzeilenplatzhalter 4">
            <a:extLst>
              <a:ext uri="{FF2B5EF4-FFF2-40B4-BE49-F238E27FC236}">
                <a16:creationId xmlns:a16="http://schemas.microsoft.com/office/drawing/2014/main" id="{4FF2B85E-41ED-475B-92F4-9ABCA2BB63A9}"/>
              </a:ext>
            </a:extLst>
          </p:cNvPr>
          <p:cNvSpPr txBox="1">
            <a:spLocks/>
          </p:cNvSpPr>
          <p:nvPr/>
        </p:nvSpPr>
        <p:spPr>
          <a:xfrm>
            <a:off x="-430151" y="6468169"/>
            <a:ext cx="7562471" cy="3905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b="1" dirty="0"/>
              <a:t>Green Energy Locations | L. Kögel, S. Maibach, G. Sacher, S. Schad, L. M. Schiffers |  25.09.2021 </a:t>
            </a:r>
          </a:p>
        </p:txBody>
      </p:sp>
      <p:sp>
        <p:nvSpPr>
          <p:cNvPr id="20" name="Foliennummernplatzhalter 5">
            <a:extLst>
              <a:ext uri="{FF2B5EF4-FFF2-40B4-BE49-F238E27FC236}">
                <a16:creationId xmlns:a16="http://schemas.microsoft.com/office/drawing/2014/main" id="{DFF3E131-D01A-4C20-B499-CDF3AD5D912C}"/>
              </a:ext>
            </a:extLst>
          </p:cNvPr>
          <p:cNvSpPr txBox="1">
            <a:spLocks/>
          </p:cNvSpPr>
          <p:nvPr/>
        </p:nvSpPr>
        <p:spPr>
          <a:xfrm>
            <a:off x="9259110" y="643292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F6B7E75-EB40-41B6-AF69-265A5D51A919}" type="slidenum">
              <a:rPr lang="de-DE" sz="1600" b="1" smtClean="0"/>
              <a:pPr/>
              <a:t>9</a:t>
            </a:fld>
            <a:endParaRPr lang="de-DE" sz="1600" b="1" dirty="0"/>
          </a:p>
        </p:txBody>
      </p:sp>
    </p:spTree>
    <p:extLst>
      <p:ext uri="{BB962C8B-B14F-4D97-AF65-F5344CB8AC3E}">
        <p14:creationId xmlns:p14="http://schemas.microsoft.com/office/powerpoint/2010/main" val="1067845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  <p:bldP spid="4" grpId="0" build="p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935</Words>
  <Application>Microsoft Office PowerPoint</Application>
  <PresentationFormat>Breitbild</PresentationFormat>
  <Paragraphs>103</Paragraphs>
  <Slides>10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Aharoni</vt:lpstr>
      <vt:lpstr>Arial</vt:lpstr>
      <vt:lpstr>Calibri</vt:lpstr>
      <vt:lpstr>Calibri Light</vt:lpstr>
      <vt:lpstr>Livvic</vt:lpstr>
      <vt:lpstr>Office</vt:lpstr>
      <vt:lpstr>PowerPoint-Präsentation</vt:lpstr>
      <vt:lpstr>The Team Groovy Green Geeks</vt:lpstr>
      <vt:lpstr>Introduction Ideal Locations for Green Energy</vt:lpstr>
      <vt:lpstr>Idea &amp; Project Outline Project Idea</vt:lpstr>
      <vt:lpstr>Results Solar Energy Locations</vt:lpstr>
      <vt:lpstr>Results Wind Energy Locations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Lena Koegel</dc:creator>
  <cp:lastModifiedBy>Lena Kögel</cp:lastModifiedBy>
  <cp:revision>16</cp:revision>
  <dcterms:created xsi:type="dcterms:W3CDTF">2021-09-02T13:41:33Z</dcterms:created>
  <dcterms:modified xsi:type="dcterms:W3CDTF">2021-09-25T11:25:33Z</dcterms:modified>
</cp:coreProperties>
</file>

<file path=docProps/thumbnail.jpeg>
</file>